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8" r:id="rId3"/>
    <p:sldId id="259" r:id="rId4"/>
    <p:sldId id="285" r:id="rId5"/>
    <p:sldId id="286" r:id="rId6"/>
    <p:sldId id="287" r:id="rId7"/>
    <p:sldId id="292" r:id="rId8"/>
    <p:sldId id="293" r:id="rId9"/>
    <p:sldId id="294" r:id="rId10"/>
    <p:sldId id="295" r:id="rId11"/>
    <p:sldId id="296" r:id="rId12"/>
    <p:sldId id="297" r:id="rId13"/>
    <p:sldId id="30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279" r:id="rId37"/>
    <p:sldId id="284" r:id="rId38"/>
    <p:sldId id="288" r:id="rId39"/>
    <p:sldId id="289" r:id="rId40"/>
    <p:sldId id="290" r:id="rId41"/>
  </p:sldIdLst>
  <p:sldSz cx="9144000" cy="5143500" type="screen16x9"/>
  <p:notesSz cx="6858000" cy="9144000"/>
  <p:embeddedFontLst>
    <p:embeddedFont>
      <p:font typeface="Droid Serif" panose="020B0604020202020204" charset="0"/>
      <p:regular r:id="rId43"/>
      <p:bold r:id="rId44"/>
      <p:italic r:id="rId45"/>
      <p:boldItalic r:id="rId46"/>
    </p:embeddedFont>
    <p:embeddedFont>
      <p:font typeface="Pontano Sans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69327C9-1100-4CD6-889D-35E5B9C6905C}">
  <a:tblStyle styleId="{969327C9-1100-4CD6-889D-35E5B9C6905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83" autoAdjust="0"/>
  </p:normalViewPr>
  <p:slideViewPr>
    <p:cSldViewPr snapToGrid="0">
      <p:cViewPr varScale="1">
        <p:scale>
          <a:sx n="117" d="100"/>
          <a:sy n="117" d="100"/>
        </p:scale>
        <p:origin x="14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Procedural</a:t>
            </a:r>
            <a:r>
              <a:rPr lang="sv-SE" dirty="0"/>
              <a:t> city generation </a:t>
            </a:r>
            <a:r>
              <a:rPr lang="sv-SE" dirty="0" err="1"/>
              <a:t>using</a:t>
            </a:r>
            <a:r>
              <a:rPr lang="sv-SE" dirty="0"/>
              <a:t> Perlin </a:t>
            </a:r>
            <a:r>
              <a:rPr lang="sv-SE" dirty="0" err="1"/>
              <a:t>noise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 </a:t>
            </a:r>
            <a:r>
              <a:rPr lang="en-US" dirty="0" err="1"/>
              <a:t>Perlin</a:t>
            </a:r>
            <a:r>
              <a:rPr lang="en-US" dirty="0"/>
              <a:t> used it for textures in movies, won award.</a:t>
            </a:r>
          </a:p>
          <a:p>
            <a:r>
              <a:rPr lang="en-US" dirty="0"/>
              <a:t>Top image is of typical </a:t>
            </a:r>
            <a:r>
              <a:rPr lang="en-US" dirty="0" err="1"/>
              <a:t>Perlin</a:t>
            </a:r>
            <a:r>
              <a:rPr lang="en-US" dirty="0"/>
              <a:t> noise.</a:t>
            </a:r>
          </a:p>
          <a:p>
            <a:r>
              <a:rPr lang="en-US" dirty="0"/>
              <a:t>Bottom image is Minecraft, using </a:t>
            </a:r>
            <a:r>
              <a:rPr lang="en-US" dirty="0" err="1"/>
              <a:t>Perlin</a:t>
            </a:r>
            <a:r>
              <a:rPr lang="en-US" dirty="0"/>
              <a:t> noise for the terrain.</a:t>
            </a:r>
          </a:p>
        </p:txBody>
      </p:sp>
    </p:spTree>
    <p:extLst>
      <p:ext uri="{BB962C8B-B14F-4D97-AF65-F5344CB8AC3E}">
        <p14:creationId xmlns:p14="http://schemas.microsoft.com/office/powerpoint/2010/main" val="414614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is top-down: every step depends on the previous</a:t>
            </a:r>
          </a:p>
          <a:p>
            <a:r>
              <a:rPr lang="en-US" dirty="0"/>
              <a:t>Every step uses </a:t>
            </a:r>
            <a:r>
              <a:rPr lang="en-US" dirty="0" err="1"/>
              <a:t>Perlin</a:t>
            </a:r>
            <a:r>
              <a:rPr lang="en-US" dirty="0"/>
              <a:t> noise</a:t>
            </a:r>
          </a:p>
          <a:p>
            <a:r>
              <a:rPr lang="en-US" dirty="0"/>
              <a:t>Intermediate format is a 2D-array</a:t>
            </a:r>
          </a:p>
        </p:txBody>
      </p:sp>
    </p:spTree>
    <p:extLst>
      <p:ext uri="{BB962C8B-B14F-4D97-AF65-F5344CB8AC3E}">
        <p14:creationId xmlns:p14="http://schemas.microsoft.com/office/powerpoint/2010/main" val="52770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Cells </a:t>
            </a:r>
            <a:r>
              <a:rPr lang="sv-SE" dirty="0" err="1"/>
              <a:t>could</a:t>
            </a:r>
            <a:r>
              <a:rPr lang="sv-SE" baseline="0" dirty="0"/>
              <a:t> be a house or a road</a:t>
            </a:r>
            <a:endParaRPr lang="sv-SE" dirty="0"/>
          </a:p>
          <a:p>
            <a:r>
              <a:rPr lang="sv-SE" dirty="0" err="1"/>
              <a:t>Core</a:t>
            </a:r>
            <a:r>
              <a:rPr lang="sv-SE" dirty="0"/>
              <a:t> position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modified</a:t>
            </a:r>
            <a:r>
              <a:rPr lang="sv-SE" dirty="0"/>
              <a:t> Perlin</a:t>
            </a:r>
            <a:r>
              <a:rPr lang="sv-SE" baseline="0" dirty="0"/>
              <a:t> </a:t>
            </a:r>
            <a:r>
              <a:rPr lang="sv-SE" baseline="0" dirty="0" err="1"/>
              <a:t>noise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Euclidian</a:t>
            </a:r>
            <a:r>
              <a:rPr lang="sv-SE" baseline="0" dirty="0"/>
              <a:t> </a:t>
            </a:r>
            <a:r>
              <a:rPr lang="sv-SE" baseline="0" dirty="0" err="1"/>
              <a:t>distance</a:t>
            </a:r>
            <a:r>
              <a:rPr lang="sv-SE" baseline="0" dirty="0"/>
              <a:t>, </a:t>
            </a:r>
            <a:r>
              <a:rPr lang="sv-SE" baseline="0" dirty="0" err="1"/>
              <a:t>closest</a:t>
            </a:r>
            <a:r>
              <a:rPr lang="sv-SE" baseline="0" dirty="0"/>
              <a:t> </a:t>
            </a:r>
            <a:r>
              <a:rPr lang="sv-SE" baseline="0" dirty="0" err="1"/>
              <a:t>wins</a:t>
            </a:r>
            <a:r>
              <a:rPr lang="sv-SE" baseline="0" dirty="0"/>
              <a:t> cell</a:t>
            </a:r>
          </a:p>
          <a:p>
            <a:endParaRPr lang="sv-SE" baseline="0" dirty="0"/>
          </a:p>
          <a:p>
            <a:r>
              <a:rPr lang="sv-SE" baseline="0" dirty="0"/>
              <a:t>Border </a:t>
            </a:r>
            <a:r>
              <a:rPr lang="sv-SE" baseline="0" dirty="0" err="1"/>
              <a:t>control</a:t>
            </a:r>
            <a:endParaRPr lang="sv-SE" baseline="0" dirty="0"/>
          </a:p>
          <a:p>
            <a:r>
              <a:rPr lang="sv-SE" baseline="0" dirty="0"/>
              <a:t>Perlin </a:t>
            </a:r>
            <a:r>
              <a:rPr lang="sv-SE" baseline="0" dirty="0" err="1"/>
              <a:t>noise</a:t>
            </a:r>
            <a:endParaRPr lang="sv-SE" baseline="0" dirty="0"/>
          </a:p>
          <a:p>
            <a:r>
              <a:rPr lang="sv-SE" baseline="0" dirty="0"/>
              <a:t>30% </a:t>
            </a:r>
            <a:r>
              <a:rPr lang="sv-SE" baseline="0" dirty="0" err="1"/>
              <a:t>control</a:t>
            </a:r>
            <a:r>
              <a:rPr lang="sv-SE" baseline="0" dirty="0"/>
              <a:t> </a:t>
            </a:r>
            <a:r>
              <a:rPr lang="sv-SE" baseline="0" dirty="0" err="1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80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Cells could be a house or a road</a:t>
            </a:r>
          </a:p>
          <a:p>
            <a:r>
              <a:rPr lang="en-US" dirty="0"/>
              <a:t>Core position with modified Perlin noise</a:t>
            </a:r>
          </a:p>
          <a:p>
            <a:endParaRPr lang="en-US" dirty="0"/>
          </a:p>
          <a:p>
            <a:r>
              <a:rPr lang="en-US" dirty="0"/>
              <a:t>Euclidian distance, closest wins cell</a:t>
            </a:r>
          </a:p>
          <a:p>
            <a:endParaRPr lang="en-US" dirty="0"/>
          </a:p>
          <a:p>
            <a:r>
              <a:rPr lang="en-US" dirty="0"/>
              <a:t>Border control</a:t>
            </a:r>
          </a:p>
          <a:p>
            <a:r>
              <a:rPr lang="en-US" dirty="0"/>
              <a:t>Perlin noise</a:t>
            </a:r>
          </a:p>
          <a:p>
            <a:r>
              <a:rPr lang="en-US" dirty="0"/>
              <a:t>30% control length</a:t>
            </a:r>
          </a:p>
        </p:txBody>
      </p:sp>
    </p:spTree>
    <p:extLst>
      <p:ext uri="{BB962C8B-B14F-4D97-AF65-F5344CB8AC3E}">
        <p14:creationId xmlns:p14="http://schemas.microsoft.com/office/powerpoint/2010/main" val="916637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main roads first. Main roads run all the way through the city. Walk the grid horizontally. (pink 9s)</a:t>
            </a:r>
          </a:p>
          <a:p>
            <a:r>
              <a:rPr lang="en-US" dirty="0"/>
              <a:t>Fill the gaps between main roads with smaller roads. Walk the gaps vertically. (purple 8s)</a:t>
            </a:r>
          </a:p>
          <a:p>
            <a:r>
              <a:rPr lang="en-US" dirty="0"/>
              <a:t>Creates blocks.</a:t>
            </a:r>
          </a:p>
        </p:txBody>
      </p:sp>
    </p:spTree>
    <p:extLst>
      <p:ext uri="{BB962C8B-B14F-4D97-AF65-F5344CB8AC3E}">
        <p14:creationId xmlns:p14="http://schemas.microsoft.com/office/powerpoint/2010/main" val="419266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Perlin</a:t>
            </a:r>
            <a:r>
              <a:rPr lang="en-US" dirty="0"/>
              <a:t> to determine if we should place a building or leave it vacant (green 7)</a:t>
            </a:r>
          </a:p>
          <a:p>
            <a:r>
              <a:rPr lang="en-US" dirty="0"/>
              <a:t>When generating a building, take into consideration the building sections of the district</a:t>
            </a:r>
          </a:p>
          <a:p>
            <a:r>
              <a:rPr lang="en-US" dirty="0"/>
              <a:t>Also take into consideration the min and max height of the district</a:t>
            </a:r>
          </a:p>
        </p:txBody>
      </p:sp>
    </p:spTree>
    <p:extLst>
      <p:ext uri="{BB962C8B-B14F-4D97-AF65-F5344CB8AC3E}">
        <p14:creationId xmlns:p14="http://schemas.microsoft.com/office/powerpoint/2010/main" val="2790790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evaluated</a:t>
            </a:r>
            <a:r>
              <a:rPr lang="sv-SE" dirty="0"/>
              <a:t> the </a:t>
            </a:r>
            <a:r>
              <a:rPr lang="sv-SE" dirty="0" err="1"/>
              <a:t>viability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implementation </a:t>
            </a:r>
            <a:r>
              <a:rPr lang="sv-SE" dirty="0" err="1"/>
              <a:t>through</a:t>
            </a:r>
            <a:r>
              <a:rPr lang="sv-SE" dirty="0"/>
              <a:t> a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sv-SE" dirty="0"/>
              <a:t>The reasoning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to show </a:t>
            </a:r>
            <a:r>
              <a:rPr lang="sv-SE" dirty="0" err="1"/>
              <a:t>participants</a:t>
            </a:r>
            <a:r>
              <a:rPr lang="sv-SE" dirty="0"/>
              <a:t> images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generated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and </a:t>
            </a:r>
            <a:r>
              <a:rPr lang="sv-SE" dirty="0" err="1"/>
              <a:t>let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</a:t>
            </a: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think</a:t>
            </a:r>
            <a:r>
              <a:rPr lang="sv-SE" dirty="0"/>
              <a:t> the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to be </a:t>
            </a:r>
            <a:r>
              <a:rPr lang="sv-SE" dirty="0" err="1"/>
              <a:t>used</a:t>
            </a:r>
            <a:r>
              <a:rPr lang="sv-SE" dirty="0"/>
              <a:t> in games.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94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the </a:t>
            </a:r>
            <a:r>
              <a:rPr lang="sv-SE" dirty="0" err="1"/>
              <a:t>questionnaire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in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show the </a:t>
            </a:r>
            <a:r>
              <a:rPr lang="sv-SE" dirty="0" err="1"/>
              <a:t>results</a:t>
            </a:r>
            <a:r>
              <a:rPr lang="sv-SE" dirty="0"/>
              <a:t> a </a:t>
            </a:r>
            <a:r>
              <a:rPr lang="sv-SE" dirty="0" err="1"/>
              <a:t>little</a:t>
            </a:r>
            <a:r>
              <a:rPr lang="sv-SE" dirty="0"/>
              <a:t> later on.</a:t>
            </a:r>
          </a:p>
          <a:p>
            <a:r>
              <a:rPr lang="sv-SE" dirty="0"/>
              <a:t>The </a:t>
            </a:r>
            <a:r>
              <a:rPr lang="sv-SE" dirty="0" err="1"/>
              <a:t>idea</a:t>
            </a:r>
            <a:r>
              <a:rPr lang="sv-SE" dirty="0"/>
              <a:t>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first</a:t>
            </a:r>
            <a:r>
              <a:rPr lang="sv-SE" dirty="0"/>
              <a:t> </a:t>
            </a:r>
            <a:r>
              <a:rPr lang="sv-SE" dirty="0" err="1"/>
              <a:t>question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to </a:t>
            </a: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familiarity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games </a:t>
            </a:r>
            <a:r>
              <a:rPr lang="sv-SE" dirty="0" err="1"/>
              <a:t>would</a:t>
            </a:r>
            <a:r>
              <a:rPr lang="sv-SE" dirty="0"/>
              <a:t> bias the </a:t>
            </a:r>
            <a:r>
              <a:rPr lang="sv-SE" dirty="0" err="1"/>
              <a:t>answers</a:t>
            </a:r>
            <a:r>
              <a:rPr lang="sv-SE" dirty="0"/>
              <a:t> to the </a:t>
            </a:r>
            <a:r>
              <a:rPr lang="sv-SE" dirty="0" err="1"/>
              <a:t>questions</a:t>
            </a:r>
            <a:r>
              <a:rPr lang="sv-SE" dirty="0"/>
              <a:t>.</a:t>
            </a:r>
          </a:p>
          <a:p>
            <a:r>
              <a:rPr lang="sv-SE" dirty="0" err="1"/>
              <a:t>Unfortunately</a:t>
            </a:r>
            <a:r>
              <a:rPr lang="sv-SE" dirty="0"/>
              <a:t>, a </a:t>
            </a:r>
            <a:r>
              <a:rPr lang="sv-SE" dirty="0" err="1"/>
              <a:t>majority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participants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from the same </a:t>
            </a:r>
            <a:r>
              <a:rPr lang="sv-SE" dirty="0" err="1"/>
              <a:t>group</a:t>
            </a:r>
            <a:r>
              <a:rPr lang="sv-SE" dirty="0"/>
              <a:t>, </a:t>
            </a:r>
            <a:r>
              <a:rPr lang="sv-SE" dirty="0" err="1"/>
              <a:t>which</a:t>
            </a:r>
            <a:r>
              <a:rPr lang="sv-SE" dirty="0"/>
              <a:t> shows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selection</a:t>
            </a:r>
            <a:r>
              <a:rPr lang="sv-SE" dirty="0"/>
              <a:t> bias.</a:t>
            </a:r>
          </a:p>
          <a:p>
            <a:r>
              <a:rPr lang="sv-SE" dirty="0"/>
              <a:t>From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questions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wanted</a:t>
            </a:r>
            <a:r>
              <a:rPr lang="sv-SE" dirty="0"/>
              <a:t> to </a:t>
            </a:r>
            <a:r>
              <a:rPr lang="sv-SE" dirty="0" err="1"/>
              <a:t>determine</a:t>
            </a:r>
            <a:r>
              <a:rPr lang="sv-SE" dirty="0"/>
              <a:t> the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pipeline </a:t>
            </a:r>
            <a:r>
              <a:rPr lang="sv-SE" dirty="0" err="1"/>
              <a:t>had</a:t>
            </a:r>
            <a:r>
              <a:rPr lang="sv-SE" dirty="0"/>
              <a:t> on the </a:t>
            </a:r>
            <a:r>
              <a:rPr lang="sv-SE" dirty="0" err="1"/>
              <a:t>result</a:t>
            </a:r>
            <a:r>
              <a:rPr lang="sv-SE" dirty="0"/>
              <a:t>.</a:t>
            </a:r>
          </a:p>
          <a:p>
            <a:r>
              <a:rPr lang="sv-SE" dirty="0"/>
              <a:t>The </a:t>
            </a:r>
            <a:r>
              <a:rPr lang="sv-SE" dirty="0" err="1"/>
              <a:t>most</a:t>
            </a:r>
            <a:r>
              <a:rPr lang="sv-SE" dirty="0"/>
              <a:t> notable </a:t>
            </a:r>
            <a:r>
              <a:rPr lang="sv-SE" dirty="0" err="1"/>
              <a:t>question</a:t>
            </a:r>
            <a:r>
              <a:rPr lang="sv-SE" dirty="0"/>
              <a:t> is </a:t>
            </a:r>
            <a:r>
              <a:rPr lang="sv-SE" dirty="0" err="1"/>
              <a:t>number</a:t>
            </a:r>
            <a:r>
              <a:rPr lang="sv-SE" dirty="0"/>
              <a:t> 5,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directly</a:t>
            </a:r>
            <a:r>
              <a:rPr lang="sv-SE" dirty="0"/>
              <a:t> </a:t>
            </a:r>
            <a:r>
              <a:rPr lang="sv-SE" dirty="0" err="1"/>
              <a:t>correlates</a:t>
            </a:r>
            <a:r>
              <a:rPr lang="sv-SE" dirty="0"/>
              <a:t> to </a:t>
            </a:r>
            <a:r>
              <a:rPr lang="sv-SE" dirty="0" err="1"/>
              <a:t>our</a:t>
            </a:r>
            <a:r>
              <a:rPr lang="sv-SE" dirty="0"/>
              <a:t> research </a:t>
            </a:r>
            <a:r>
              <a:rPr lang="sv-SE" dirty="0" err="1"/>
              <a:t>question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4537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Top-</a:t>
            </a:r>
            <a:r>
              <a:rPr lang="sv-SE" dirty="0" err="1"/>
              <a:t>left</a:t>
            </a:r>
            <a:r>
              <a:rPr lang="sv-SE" dirty="0"/>
              <a:t>: Bad parameters</a:t>
            </a:r>
          </a:p>
          <a:p>
            <a:r>
              <a:rPr lang="sv-SE" dirty="0" err="1"/>
              <a:t>Bottom</a:t>
            </a:r>
            <a:r>
              <a:rPr lang="sv-SE" dirty="0"/>
              <a:t>-right: Full </a:t>
            </a:r>
            <a:r>
              <a:rPr lang="sv-SE" dirty="0" err="1"/>
              <a:t>random</a:t>
            </a:r>
            <a:r>
              <a:rPr lang="sv-SE" dirty="0"/>
              <a:t> (</a:t>
            </a:r>
            <a:r>
              <a:rPr lang="sv-SE" dirty="0" err="1"/>
              <a:t>using</a:t>
            </a:r>
            <a:r>
              <a:rPr lang="sv-SE" dirty="0"/>
              <a:t> rand)</a:t>
            </a:r>
          </a:p>
        </p:txBody>
      </p:sp>
    </p:spTree>
    <p:extLst>
      <p:ext uri="{BB962C8B-B14F-4D97-AF65-F5344CB8AC3E}">
        <p14:creationId xmlns:p14="http://schemas.microsoft.com/office/powerpoint/2010/main" val="1412537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good</a:t>
            </a:r>
            <a:r>
              <a:rPr lang="sv-SE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338259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/>
              <a:t>Present </a:t>
            </a:r>
            <a:r>
              <a:rPr lang="sv-SE" dirty="0" err="1"/>
              <a:t>ourselves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districts</a:t>
            </a:r>
            <a:r>
              <a:rPr lang="sv-SE" dirty="0"/>
              <a:t> (</a:t>
            </a:r>
            <a:r>
              <a:rPr lang="sv-SE" dirty="0" err="1"/>
              <a:t>using</a:t>
            </a:r>
            <a:r>
              <a:rPr lang="sv-SE" dirty="0"/>
              <a:t> rand)</a:t>
            </a:r>
          </a:p>
          <a:p>
            <a:r>
              <a:rPr lang="sv-SE" dirty="0"/>
              <a:t>Note: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not </a:t>
            </a:r>
            <a:r>
              <a:rPr lang="sv-SE" dirty="0" err="1"/>
              <a:t>shown</a:t>
            </a:r>
            <a:r>
              <a:rPr lang="sv-SE" dirty="0"/>
              <a:t> in </a:t>
            </a:r>
            <a:r>
              <a:rPr lang="sv-SE" dirty="0" err="1"/>
              <a:t>this</a:t>
            </a:r>
            <a:r>
              <a:rPr lang="sv-SE" dirty="0"/>
              <a:t> order </a:t>
            </a:r>
            <a:r>
              <a:rPr lang="sv-SE" dirty="0" err="1"/>
              <a:t>during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</a:t>
            </a:r>
          </a:p>
          <a:p>
            <a:r>
              <a:rPr lang="sv-SE" dirty="0"/>
              <a:t>The images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printed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on </a:t>
            </a:r>
            <a:r>
              <a:rPr lang="sv-SE" dirty="0" err="1"/>
              <a:t>seperate</a:t>
            </a:r>
            <a:r>
              <a:rPr lang="sv-SE" dirty="0"/>
              <a:t> A4-papers and </a:t>
            </a:r>
            <a:r>
              <a:rPr lang="sv-SE" dirty="0" err="1"/>
              <a:t>labeled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numbers</a:t>
            </a:r>
            <a:r>
              <a:rPr lang="sv-SE"/>
              <a:t>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4705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This</a:t>
            </a:r>
            <a:r>
              <a:rPr lang="sv-SE" baseline="0" noProof="0" dirty="0"/>
              <a:t> </a:t>
            </a:r>
            <a:r>
              <a:rPr lang="sv-SE" baseline="0" noProof="0" dirty="0" err="1"/>
              <a:t>will</a:t>
            </a:r>
            <a:r>
              <a:rPr lang="sv-SE" baseline="0" noProof="0" dirty="0"/>
              <a:t> be in the </a:t>
            </a:r>
            <a:r>
              <a:rPr lang="sv-SE" baseline="0" noProof="0" dirty="0" err="1"/>
              <a:t>results</a:t>
            </a:r>
            <a:r>
              <a:rPr lang="sv-SE" baseline="0" noProof="0" dirty="0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User</a:t>
            </a:r>
            <a:r>
              <a:rPr lang="sv-SE" baseline="0" noProof="0" dirty="0"/>
              <a:t> </a:t>
            </a:r>
            <a:r>
              <a:rPr lang="sv-SE" baseline="0" noProof="0" dirty="0" err="1"/>
              <a:t>study</a:t>
            </a:r>
            <a:r>
              <a:rPr lang="sv-SE" baseline="0" noProof="0" dirty="0"/>
              <a:t> </a:t>
            </a:r>
            <a:r>
              <a:rPr lang="sv-SE" baseline="0" noProof="0" dirty="0" err="1"/>
              <a:t>results</a:t>
            </a:r>
            <a:endParaRPr lang="sv-SE" baseline="0" noProof="0" dirty="0"/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Performance</a:t>
            </a:r>
            <a:r>
              <a:rPr lang="sv-SE" baseline="0" noProof="0" dirty="0"/>
              <a:t> </a:t>
            </a:r>
            <a:r>
              <a:rPr lang="sv-SE" baseline="0" noProof="0" dirty="0" err="1"/>
              <a:t>results</a:t>
            </a:r>
            <a:endParaRPr lang="sv-SE" baseline="0" noProof="0" dirty="0"/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Compare</a:t>
            </a:r>
            <a:r>
              <a:rPr lang="sv-SE" baseline="0" noProof="0" dirty="0"/>
              <a:t> </a:t>
            </a:r>
            <a:r>
              <a:rPr lang="sv-SE" baseline="0" noProof="0" dirty="0" err="1"/>
              <a:t>Random</a:t>
            </a:r>
            <a:r>
              <a:rPr lang="sv-SE" baseline="0" noProof="0" dirty="0"/>
              <a:t> vs PCG</a:t>
            </a:r>
          </a:p>
          <a:p>
            <a:pPr lvl="0">
              <a:spcBef>
                <a:spcPts val="0"/>
              </a:spcBef>
              <a:buNone/>
            </a:pPr>
            <a:r>
              <a:rPr lang="sv-SE" baseline="0" noProof="0" dirty="0" err="1"/>
              <a:t>Viability</a:t>
            </a:r>
            <a:endParaRPr lang="sv-SE" baseline="0" noProof="0" dirty="0"/>
          </a:p>
        </p:txBody>
      </p:sp>
    </p:spTree>
    <p:extLst>
      <p:ext uri="{BB962C8B-B14F-4D97-AF65-F5344CB8AC3E}">
        <p14:creationId xmlns:p14="http://schemas.microsoft.com/office/powerpoint/2010/main" val="172199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Different </a:t>
            </a:r>
            <a:r>
              <a:rPr lang="sv-SE" dirty="0" err="1"/>
              <a:t>groups</a:t>
            </a:r>
            <a:r>
              <a:rPr lang="sv-SE" dirty="0"/>
              <a:t> – different opinions?</a:t>
            </a:r>
          </a:p>
          <a:p>
            <a:endParaRPr lang="sv-SE" dirty="0"/>
          </a:p>
          <a:p>
            <a:r>
              <a:rPr lang="sv-SE" dirty="0" err="1"/>
              <a:t>Participants</a:t>
            </a:r>
            <a:endParaRPr lang="sv-SE" dirty="0"/>
          </a:p>
          <a:p>
            <a:r>
              <a:rPr lang="sv-SE" dirty="0"/>
              <a:t>25 at </a:t>
            </a:r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once</a:t>
            </a:r>
            <a:r>
              <a:rPr lang="sv-SE" dirty="0"/>
              <a:t> a </a:t>
            </a:r>
            <a:r>
              <a:rPr lang="sv-SE" dirty="0" err="1"/>
              <a:t>week</a:t>
            </a:r>
            <a:endParaRPr lang="sv-SE" dirty="0"/>
          </a:p>
          <a:p>
            <a:r>
              <a:rPr lang="sv-SE" dirty="0"/>
              <a:t>2 less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once</a:t>
            </a:r>
            <a:r>
              <a:rPr lang="sv-SE" dirty="0"/>
              <a:t> a </a:t>
            </a:r>
            <a:r>
              <a:rPr lang="sv-SE" dirty="0" err="1"/>
              <a:t>month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Removed</a:t>
            </a:r>
            <a:r>
              <a:rPr lang="sv-SE" dirty="0"/>
              <a:t> small </a:t>
            </a:r>
            <a:r>
              <a:rPr lang="sv-SE" dirty="0" err="1"/>
              <a:t>group</a:t>
            </a:r>
            <a:endParaRPr lang="sv-SE" dirty="0"/>
          </a:p>
          <a:p>
            <a:r>
              <a:rPr lang="sv-SE" dirty="0"/>
              <a:t>All </a:t>
            </a:r>
            <a:r>
              <a:rPr lang="sv-SE" dirty="0" err="1"/>
              <a:t>results</a:t>
            </a:r>
            <a:r>
              <a:rPr lang="sv-SE" baseline="0" dirty="0"/>
              <a:t> from </a:t>
            </a:r>
            <a:r>
              <a:rPr lang="sv-SE" baseline="0" dirty="0" err="1"/>
              <a:t>gamers</a:t>
            </a:r>
            <a:endParaRPr lang="sv-SE" baseline="0" dirty="0"/>
          </a:p>
          <a:p>
            <a:endParaRPr lang="sv-SE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26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/>
          </a:p>
          <a:p>
            <a:r>
              <a:rPr lang="sv-SE" dirty="0" err="1"/>
              <a:t>Measure</a:t>
            </a:r>
            <a:r>
              <a:rPr lang="sv-SE" dirty="0"/>
              <a:t> </a:t>
            </a:r>
            <a:r>
              <a:rPr lang="sv-SE" dirty="0" err="1"/>
              <a:t>viability</a:t>
            </a:r>
            <a:endParaRPr lang="sv-SE" dirty="0"/>
          </a:p>
          <a:p>
            <a:endParaRPr lang="sv-SE" dirty="0"/>
          </a:p>
          <a:p>
            <a:r>
              <a:rPr lang="sv-SE" dirty="0"/>
              <a:t>No</a:t>
            </a:r>
            <a:r>
              <a:rPr lang="sv-SE" baseline="0" dirty="0"/>
              <a:t> </a:t>
            </a:r>
            <a:r>
              <a:rPr lang="sv-SE" baseline="0" dirty="0" err="1"/>
              <a:t>one</a:t>
            </a:r>
            <a:r>
              <a:rPr lang="sv-SE" baseline="0" dirty="0"/>
              <a:t> </a:t>
            </a:r>
            <a:r>
              <a:rPr lang="sv-SE" baseline="0" dirty="0" err="1"/>
              <a:t>picked</a:t>
            </a:r>
            <a:r>
              <a:rPr lang="sv-SE" baseline="0" dirty="0"/>
              <a:t> ”</a:t>
            </a:r>
            <a:r>
              <a:rPr lang="sv-SE" baseline="0" dirty="0" err="1"/>
              <a:t>none</a:t>
            </a:r>
            <a:r>
              <a:rPr lang="sv-SE" baseline="0" dirty="0"/>
              <a:t>”</a:t>
            </a:r>
          </a:p>
          <a:p>
            <a:endParaRPr lang="sv-SE" baseline="0" dirty="0"/>
          </a:p>
          <a:p>
            <a:r>
              <a:rPr lang="sv-SE" baseline="0" dirty="0"/>
              <a:t>All </a:t>
            </a:r>
            <a:r>
              <a:rPr lang="sv-SE" baseline="0" dirty="0" err="1"/>
              <a:t>seem</a:t>
            </a:r>
            <a:r>
              <a:rPr lang="sv-SE" baseline="0" dirty="0"/>
              <a:t> to be </a:t>
            </a:r>
            <a:r>
              <a:rPr lang="sv-SE" baseline="0" dirty="0" err="1"/>
              <a:t>viable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Least</a:t>
            </a:r>
            <a:r>
              <a:rPr lang="sv-SE" baseline="0" dirty="0"/>
              <a:t> </a:t>
            </a:r>
            <a:r>
              <a:rPr lang="sv-SE" baseline="0" dirty="0" err="1"/>
              <a:t>viable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Most </a:t>
            </a:r>
            <a:r>
              <a:rPr lang="sv-SE" baseline="0" dirty="0" err="1"/>
              <a:t>viable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19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baseline="0" dirty="0"/>
              <a:t> </a:t>
            </a:r>
            <a:r>
              <a:rPr lang="sv-SE" baseline="0" dirty="0" err="1"/>
              <a:t>differences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r>
              <a:rPr lang="sv-SE" baseline="0" dirty="0"/>
              <a:t> and </a:t>
            </a:r>
            <a:r>
              <a:rPr lang="sv-SE" baseline="0" dirty="0" err="1"/>
              <a:t>procedural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Bad parameters</a:t>
            </a:r>
          </a:p>
          <a:p>
            <a:endParaRPr lang="sv-SE" baseline="0" dirty="0"/>
          </a:p>
          <a:p>
            <a:r>
              <a:rPr lang="sv-SE" baseline="0" dirty="0"/>
              <a:t>1 looks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3 looks </a:t>
            </a:r>
            <a:r>
              <a:rPr lang="sv-SE" baseline="0" dirty="0" err="1"/>
              <a:t>most</a:t>
            </a:r>
            <a:r>
              <a:rPr lang="sv-SE" baseline="0" dirty="0"/>
              <a:t> repetitive</a:t>
            </a:r>
          </a:p>
          <a:p>
            <a:r>
              <a:rPr lang="sv-SE" baseline="0" dirty="0" err="1"/>
              <a:t>But</a:t>
            </a:r>
            <a:r>
              <a:rPr lang="sv-SE" baseline="0" dirty="0"/>
              <a:t> it is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85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Compare</a:t>
            </a:r>
            <a:r>
              <a:rPr lang="sv-SE" baseline="0" dirty="0"/>
              <a:t> </a:t>
            </a:r>
            <a:r>
              <a:rPr lang="sv-SE" baseline="0" dirty="0" err="1"/>
              <a:t>viability</a:t>
            </a:r>
            <a:r>
              <a:rPr lang="sv-SE" baseline="0" dirty="0"/>
              <a:t> to looks</a:t>
            </a:r>
            <a:endParaRPr lang="sv-SE" dirty="0"/>
          </a:p>
          <a:p>
            <a:endParaRPr lang="sv-SE" dirty="0"/>
          </a:p>
          <a:p>
            <a:r>
              <a:rPr lang="sv-SE" dirty="0"/>
              <a:t>No </a:t>
            </a:r>
            <a:r>
              <a:rPr lang="sv-SE" dirty="0" err="1"/>
              <a:t>clear</a:t>
            </a:r>
            <a:r>
              <a:rPr lang="sv-SE" dirty="0"/>
              <a:t> </a:t>
            </a:r>
            <a:r>
              <a:rPr lang="sv-SE" dirty="0" err="1"/>
              <a:t>winner</a:t>
            </a:r>
            <a:endParaRPr lang="sv-SE" dirty="0"/>
          </a:p>
          <a:p>
            <a:endParaRPr lang="sv-SE" dirty="0"/>
          </a:p>
          <a:p>
            <a:r>
              <a:rPr lang="sv-SE" dirty="0"/>
              <a:t>2,4,5</a:t>
            </a:r>
            <a:r>
              <a:rPr lang="sv-SE" baseline="0" dirty="0"/>
              <a:t> </a:t>
            </a:r>
            <a:r>
              <a:rPr lang="sv-SE" baseline="0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liked</a:t>
            </a:r>
            <a:endParaRPr lang="sv-SE" baseline="0" dirty="0"/>
          </a:p>
          <a:p>
            <a:r>
              <a:rPr lang="sv-SE" dirty="0"/>
              <a:t>1,3 </a:t>
            </a:r>
            <a:r>
              <a:rPr lang="sv-SE" dirty="0" err="1"/>
              <a:t>disliked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is </a:t>
            </a:r>
            <a:r>
              <a:rPr lang="sv-SE" dirty="0" err="1"/>
              <a:t>also</a:t>
            </a:r>
            <a:r>
              <a:rPr lang="sv-SE" dirty="0"/>
              <a:t> the </a:t>
            </a:r>
            <a:r>
              <a:rPr lang="sv-SE" dirty="0" err="1"/>
              <a:t>ugliest</a:t>
            </a:r>
            <a:endParaRPr lang="sv-SE" dirty="0"/>
          </a:p>
          <a:p>
            <a:endParaRPr lang="sv-SE" dirty="0"/>
          </a:p>
          <a:p>
            <a:r>
              <a:rPr lang="sv-SE" dirty="0"/>
              <a:t>Most </a:t>
            </a:r>
            <a:r>
              <a:rPr lang="sv-SE" dirty="0" err="1"/>
              <a:t>viable</a:t>
            </a:r>
            <a:r>
              <a:rPr lang="sv-SE" dirty="0"/>
              <a:t> not </a:t>
            </a:r>
            <a:r>
              <a:rPr lang="sv-SE" dirty="0" err="1"/>
              <a:t>prettiest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08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dirty="0"/>
              <a:t>: Is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r>
              <a:rPr lang="sv-SE" baseline="0" dirty="0"/>
              <a:t>?</a:t>
            </a:r>
          </a:p>
          <a:p>
            <a:endParaRPr lang="sv-SE" baseline="0" dirty="0"/>
          </a:p>
          <a:p>
            <a:r>
              <a:rPr lang="sv-SE" dirty="0"/>
              <a:t>5 </a:t>
            </a:r>
            <a:r>
              <a:rPr lang="sv-SE" dirty="0" err="1"/>
              <a:t>most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Districts</a:t>
            </a:r>
            <a:r>
              <a:rPr lang="sv-SE" baseline="0" dirty="0"/>
              <a:t> bad?</a:t>
            </a:r>
          </a:p>
          <a:p>
            <a:endParaRPr lang="sv-SE" baseline="0" dirty="0"/>
          </a:p>
          <a:p>
            <a:r>
              <a:rPr lang="sv-SE" baseline="0" dirty="0" err="1"/>
              <a:t>Better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46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Measure</a:t>
            </a:r>
            <a:r>
              <a:rPr lang="sv-SE" dirty="0"/>
              <a:t>: Is</a:t>
            </a:r>
            <a:r>
              <a:rPr lang="sv-SE" baseline="0" dirty="0"/>
              <a:t> </a:t>
            </a:r>
            <a:r>
              <a:rPr lang="sv-SE" baseline="0" dirty="0" err="1"/>
              <a:t>districts</a:t>
            </a:r>
            <a:r>
              <a:rPr lang="sv-SE" baseline="0" dirty="0"/>
              <a:t> </a:t>
            </a:r>
            <a:r>
              <a:rPr lang="sv-SE" baseline="0" dirty="0" err="1"/>
              <a:t>natural</a:t>
            </a:r>
            <a:r>
              <a:rPr lang="sv-SE" baseline="0" dirty="0"/>
              <a:t>?</a:t>
            </a:r>
          </a:p>
          <a:p>
            <a:endParaRPr lang="sv-SE" baseline="0" dirty="0"/>
          </a:p>
          <a:p>
            <a:r>
              <a:rPr lang="sv-SE" dirty="0"/>
              <a:t>PCG – parameters </a:t>
            </a:r>
            <a:r>
              <a:rPr lang="sv-SE" dirty="0" err="1"/>
              <a:t>important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Improvements</a:t>
            </a:r>
            <a:r>
              <a:rPr lang="sv-SE" dirty="0"/>
              <a:t>?</a:t>
            </a:r>
          </a:p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meshes</a:t>
            </a:r>
            <a:endParaRPr lang="sv-SE" dirty="0"/>
          </a:p>
          <a:p>
            <a:r>
              <a:rPr lang="sv-SE" dirty="0"/>
              <a:t>Different</a:t>
            </a:r>
            <a:r>
              <a:rPr lang="sv-SE" baseline="0" dirty="0"/>
              <a:t> </a:t>
            </a:r>
            <a:r>
              <a:rPr lang="sv-SE" baseline="0" dirty="0" err="1"/>
              <a:t>results</a:t>
            </a:r>
            <a:r>
              <a:rPr lang="sv-SE" baseline="0" dirty="0"/>
              <a:t>?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81864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Best</a:t>
            </a:r>
            <a:r>
              <a:rPr lang="sv-SE" baseline="0" dirty="0"/>
              <a:t> road </a:t>
            </a:r>
            <a:r>
              <a:rPr lang="sv-SE" baseline="0" dirty="0" err="1"/>
              <a:t>network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City 4</a:t>
            </a:r>
          </a:p>
          <a:p>
            <a:endParaRPr lang="sv-SE" baseline="0" dirty="0"/>
          </a:p>
          <a:p>
            <a:r>
              <a:rPr lang="sv-SE" baseline="0" dirty="0" err="1"/>
              <a:t>Better</a:t>
            </a:r>
            <a:r>
              <a:rPr lang="sv-SE" baseline="0" dirty="0"/>
              <a:t> </a:t>
            </a:r>
            <a:r>
              <a:rPr lang="sv-SE" baseline="0" dirty="0" err="1"/>
              <a:t>than</a:t>
            </a:r>
            <a:r>
              <a:rPr lang="sv-SE" baseline="0" dirty="0"/>
              <a:t> city 2</a:t>
            </a:r>
          </a:p>
          <a:p>
            <a:endParaRPr lang="sv-SE" baseline="0" dirty="0"/>
          </a:p>
          <a:p>
            <a:r>
              <a:rPr lang="sv-SE" baseline="0" dirty="0" err="1"/>
              <a:t>Similar</a:t>
            </a:r>
            <a:r>
              <a:rPr lang="sv-SE" baseline="0" dirty="0"/>
              <a:t> parameters, different </a:t>
            </a:r>
            <a:r>
              <a:rPr lang="sv-SE" baseline="0" dirty="0" err="1"/>
              <a:t>results</a:t>
            </a:r>
            <a:endParaRPr lang="sv-SE" baseline="0" dirty="0"/>
          </a:p>
        </p:txBody>
      </p:sp>
    </p:spTree>
    <p:extLst>
      <p:ext uri="{BB962C8B-B14F-4D97-AF65-F5344CB8AC3E}">
        <p14:creationId xmlns:p14="http://schemas.microsoft.com/office/powerpoint/2010/main" val="278854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baseline="0" dirty="0"/>
              <a:t> Data</a:t>
            </a:r>
          </a:p>
          <a:p>
            <a:endParaRPr lang="sv-SE" baseline="0" dirty="0"/>
          </a:p>
          <a:p>
            <a:r>
              <a:rPr lang="sv-SE" baseline="0" dirty="0"/>
              <a:t>100 </a:t>
            </a:r>
            <a:r>
              <a:rPr lang="sv-SE" baseline="0" dirty="0" err="1"/>
              <a:t>random</a:t>
            </a:r>
            <a:r>
              <a:rPr lang="sv-SE" baseline="0" dirty="0"/>
              <a:t> generations</a:t>
            </a:r>
          </a:p>
          <a:p>
            <a:r>
              <a:rPr lang="sv-SE" baseline="0" dirty="0" err="1"/>
              <a:t>Average</a:t>
            </a:r>
            <a:r>
              <a:rPr lang="sv-SE" baseline="0" dirty="0"/>
              <a:t> </a:t>
            </a:r>
            <a:r>
              <a:rPr lang="sv-SE" baseline="0" dirty="0" err="1"/>
              <a:t>numbers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100 cells – 2 </a:t>
            </a:r>
            <a:r>
              <a:rPr lang="sv-SE" baseline="0" dirty="0" err="1"/>
              <a:t>ms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Viable</a:t>
            </a:r>
            <a:r>
              <a:rPr lang="sv-SE" baseline="0" dirty="0"/>
              <a:t> in games</a:t>
            </a:r>
          </a:p>
          <a:p>
            <a:endParaRPr lang="sv-SE" baseline="0" dirty="0"/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fly generation and rendering of infinite cities on the </a:t>
            </a:r>
            <a:r>
              <a: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Culling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Optimization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Caching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3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This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be </a:t>
            </a:r>
            <a:r>
              <a:rPr lang="en-US" baseline="0" noProof="0" dirty="0"/>
              <a:t>in the introduction: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Motivation of </a:t>
            </a:r>
            <a:r>
              <a:rPr lang="sv-SE" baseline="0" dirty="0" err="1"/>
              <a:t>work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Motivation </a:t>
            </a:r>
            <a:r>
              <a:rPr lang="sv-SE" baseline="0" dirty="0" err="1"/>
              <a:t>of</a:t>
            </a:r>
            <a:r>
              <a:rPr lang="sv-SE" baseline="0" dirty="0"/>
              <a:t> Perlin </a:t>
            </a:r>
            <a:r>
              <a:rPr lang="sv-SE" baseline="0" dirty="0" err="1"/>
              <a:t>noise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Video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Talk about weak points in the project and how it may have affected the results</a:t>
            </a:r>
          </a:p>
        </p:txBody>
      </p:sp>
    </p:spTree>
    <p:extLst>
      <p:ext uri="{BB962C8B-B14F-4D97-AF65-F5344CB8AC3E}">
        <p14:creationId xmlns:p14="http://schemas.microsoft.com/office/powerpoint/2010/main" val="3748486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is: Districts -&gt; Blocks -&gt; Buildings</a:t>
            </a:r>
          </a:p>
          <a:p>
            <a:r>
              <a:rPr lang="en-US" dirty="0"/>
              <a:t>Most people liked the city in the image, which has random districts</a:t>
            </a:r>
          </a:p>
          <a:p>
            <a:r>
              <a:rPr lang="en-US" dirty="0"/>
              <a:t>How much impact did the districts have?</a:t>
            </a:r>
          </a:p>
          <a:p>
            <a:r>
              <a:rPr lang="en-US" dirty="0"/>
              <a:t>We limited the number of districts to 3, we don’t know if more districts work or not</a:t>
            </a:r>
          </a:p>
          <a:p>
            <a:r>
              <a:rPr lang="en-US" dirty="0"/>
              <a:t>The user study asked participants about randomness. Maybe our perception of randomness differs from theirs. Maybe some randomness looks natural</a:t>
            </a:r>
          </a:p>
          <a:p>
            <a:r>
              <a:rPr lang="en-US" dirty="0"/>
              <a:t>Did the models and texture impact the look of the districts?</a:t>
            </a:r>
          </a:p>
          <a:p>
            <a:r>
              <a:rPr lang="en-US" dirty="0"/>
              <a:t>Leads me on to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599548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low quality assets like the ones in the images</a:t>
            </a:r>
          </a:p>
          <a:p>
            <a:r>
              <a:rPr lang="en-US" dirty="0"/>
              <a:t>Using basic shapes were one of our constraints for the project, would take too long to make nice ones</a:t>
            </a:r>
          </a:p>
          <a:p>
            <a:r>
              <a:rPr lang="en-US" dirty="0"/>
              <a:t>Better looking models and textures impact the look of the city? Impact the user study?</a:t>
            </a:r>
          </a:p>
        </p:txBody>
      </p:sp>
    </p:spTree>
    <p:extLst>
      <p:ext uri="{BB962C8B-B14F-4D97-AF65-F5344CB8AC3E}">
        <p14:creationId xmlns:p14="http://schemas.microsoft.com/office/powerpoint/2010/main" val="2300689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Summarize the project and provide pointers to future work</a:t>
            </a:r>
          </a:p>
        </p:txBody>
      </p:sp>
    </p:spTree>
    <p:extLst>
      <p:ext uri="{BB962C8B-B14F-4D97-AF65-F5344CB8AC3E}">
        <p14:creationId xmlns:p14="http://schemas.microsoft.com/office/powerpoint/2010/main" val="848904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An 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created</a:t>
            </a:r>
            <a:endParaRPr lang="sv-SE" dirty="0"/>
          </a:p>
          <a:p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uses</a:t>
            </a:r>
            <a:r>
              <a:rPr lang="sv-SE" dirty="0"/>
              <a:t> </a:t>
            </a:r>
            <a:r>
              <a:rPr lang="sv-SE" dirty="0" err="1"/>
              <a:t>Perlin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in a top-down pipeline</a:t>
            </a:r>
          </a:p>
          <a:p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generated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application</a:t>
            </a:r>
            <a:endParaRPr lang="sv-SE" dirty="0"/>
          </a:p>
          <a:p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evaluated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a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endParaRPr lang="sv-SE" dirty="0"/>
          </a:p>
          <a:p>
            <a:r>
              <a:rPr lang="sv-SE" dirty="0"/>
              <a:t>The </a:t>
            </a:r>
            <a:r>
              <a:rPr lang="sv-SE" dirty="0" err="1"/>
              <a:t>results</a:t>
            </a:r>
            <a:r>
              <a:rPr lang="sv-SE" dirty="0"/>
              <a:t> from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show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participants</a:t>
            </a:r>
            <a:r>
              <a:rPr lang="sv-SE" dirty="0"/>
              <a:t> </a:t>
            </a:r>
            <a:r>
              <a:rPr lang="sv-SE" dirty="0" err="1"/>
              <a:t>think</a:t>
            </a:r>
            <a:r>
              <a:rPr lang="sv-SE" dirty="0"/>
              <a:t> the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in games</a:t>
            </a:r>
          </a:p>
          <a:p>
            <a:r>
              <a:rPr lang="sv-SE" dirty="0"/>
              <a:t>As </a:t>
            </a:r>
            <a:r>
              <a:rPr lang="sv-SE" dirty="0" err="1"/>
              <a:t>such</a:t>
            </a:r>
            <a:r>
              <a:rPr lang="sv-SE" dirty="0"/>
              <a:t> </a:t>
            </a:r>
            <a:r>
              <a:rPr lang="sv-SE" dirty="0" err="1"/>
              <a:t>we’ve</a:t>
            </a:r>
            <a:r>
              <a:rPr lang="sv-SE" dirty="0"/>
              <a:t> </a:t>
            </a:r>
            <a:r>
              <a:rPr lang="sv-SE" dirty="0" err="1"/>
              <a:t>concluded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Perlin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to </a:t>
            </a:r>
            <a:r>
              <a:rPr lang="sv-SE" dirty="0" err="1"/>
              <a:t>generated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in games</a:t>
            </a:r>
          </a:p>
        </p:txBody>
      </p:sp>
    </p:spTree>
    <p:extLst>
      <p:ext uri="{BB962C8B-B14F-4D97-AF65-F5344CB8AC3E}">
        <p14:creationId xmlns:p14="http://schemas.microsoft.com/office/powerpoint/2010/main" val="3583422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Instead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handmade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, </a:t>
            </a:r>
            <a:r>
              <a:rPr lang="sv-SE" dirty="0" err="1"/>
              <a:t>generate</a:t>
            </a:r>
            <a:r>
              <a:rPr lang="sv-SE" dirty="0"/>
              <a:t> </a:t>
            </a:r>
            <a:r>
              <a:rPr lang="sv-SE" dirty="0" err="1"/>
              <a:t>them</a:t>
            </a:r>
            <a:endParaRPr lang="sv-SE" dirty="0"/>
          </a:p>
          <a:p>
            <a:r>
              <a:rPr lang="sv-SE" dirty="0"/>
              <a:t>Not just straight roads</a:t>
            </a:r>
          </a:p>
          <a:p>
            <a:r>
              <a:rPr lang="sv-SE" dirty="0"/>
              <a:t>Not just flat </a:t>
            </a:r>
            <a:r>
              <a:rPr lang="sv-SE" dirty="0" err="1"/>
              <a:t>terrain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34838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17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19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35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GTA V budget 137 million $</a:t>
            </a:r>
          </a:p>
          <a:p>
            <a:r>
              <a:rPr lang="en-US" noProof="0" dirty="0"/>
              <a:t>Estimated</a:t>
            </a:r>
            <a:r>
              <a:rPr lang="sv-SE" dirty="0"/>
              <a:t> 4-5</a:t>
            </a:r>
            <a:r>
              <a:rPr lang="sv-SE" baseline="0" dirty="0"/>
              <a:t> </a:t>
            </a:r>
            <a:r>
              <a:rPr lang="sv-SE" baseline="0" dirty="0" err="1"/>
              <a:t>years</a:t>
            </a:r>
            <a:endParaRPr lang="sv-SE" baseline="0" dirty="0"/>
          </a:p>
          <a:p>
            <a:r>
              <a:rPr lang="sv-SE" baseline="0" dirty="0" err="1"/>
              <a:t>More</a:t>
            </a:r>
            <a:r>
              <a:rPr lang="sv-SE" baseline="0" dirty="0"/>
              <a:t> </a:t>
            </a:r>
            <a:r>
              <a:rPr lang="sv-SE" baseline="0" dirty="0" err="1"/>
              <a:t>than</a:t>
            </a:r>
            <a:r>
              <a:rPr lang="sv-SE" baseline="0" dirty="0"/>
              <a:t> 1000 </a:t>
            </a:r>
            <a:r>
              <a:rPr lang="sv-SE" baseline="0" dirty="0" err="1"/>
              <a:t>developers</a:t>
            </a:r>
            <a:r>
              <a:rPr lang="sv-SE" baseline="0" dirty="0"/>
              <a:t> </a:t>
            </a:r>
            <a:r>
              <a:rPr lang="sv-SE" baseline="0" dirty="0" err="1"/>
              <a:t>during</a:t>
            </a:r>
            <a:r>
              <a:rPr lang="sv-SE" baseline="0" dirty="0"/>
              <a:t> </a:t>
            </a:r>
            <a:r>
              <a:rPr lang="sv-SE" baseline="0" dirty="0" err="1"/>
              <a:t>that</a:t>
            </a:r>
            <a:r>
              <a:rPr lang="sv-SE" baseline="0" dirty="0"/>
              <a:t> </a:t>
            </a:r>
            <a:r>
              <a:rPr lang="sv-SE" baseline="0" dirty="0" err="1"/>
              <a:t>time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Batman </a:t>
            </a:r>
            <a:r>
              <a:rPr lang="sv-SE" baseline="0" dirty="0" err="1"/>
              <a:t>Arkham</a:t>
            </a:r>
            <a:r>
              <a:rPr lang="sv-SE" baseline="0" dirty="0"/>
              <a:t> city </a:t>
            </a:r>
          </a:p>
          <a:p>
            <a:r>
              <a:rPr lang="sv-SE" baseline="0" dirty="0"/>
              <a:t>At </a:t>
            </a:r>
            <a:r>
              <a:rPr lang="sv-SE" baseline="0" dirty="0" err="1"/>
              <a:t>least</a:t>
            </a:r>
            <a:r>
              <a:rPr lang="sv-SE" baseline="0" dirty="0"/>
              <a:t> 2 </a:t>
            </a:r>
            <a:r>
              <a:rPr lang="sv-SE" baseline="0" dirty="0" err="1"/>
              <a:t>years</a:t>
            </a:r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endParaRPr lang="sv-SE" baseline="0" dirty="0"/>
          </a:p>
          <a:p>
            <a:r>
              <a:rPr lang="en-US" dirty="0"/>
              <a:t>https://en.wikipedia.org/wiki/Development_of_Grand_Theft_Auto_V</a:t>
            </a:r>
          </a:p>
          <a:p>
            <a:r>
              <a:rPr lang="en-US" dirty="0"/>
              <a:t>https://www.gamespot.com/articles/rockstar-more-than-1000-people-made-gtav/1100-6415330/</a:t>
            </a:r>
          </a:p>
        </p:txBody>
      </p:sp>
    </p:spTree>
    <p:extLst>
      <p:ext uri="{BB962C8B-B14F-4D97-AF65-F5344CB8AC3E}">
        <p14:creationId xmlns:p14="http://schemas.microsoft.com/office/powerpoint/2010/main" val="172783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Procedural modeling of cities part vi</a:t>
            </a:r>
          </a:p>
          <a:p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L-System</a:t>
            </a: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CGA –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Grammar</a:t>
            </a: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97.000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lines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endParaRPr lang="sv-SE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man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years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sv-SE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sv-SE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5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procedural</a:t>
            </a:r>
            <a:r>
              <a:rPr lang="sv-SE" dirty="0"/>
              <a:t>?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 err="1"/>
              <a:t>Making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  <a:r>
              <a:rPr lang="sv-SE" baseline="0" dirty="0" err="1"/>
              <a:t>cost</a:t>
            </a:r>
            <a:r>
              <a:rPr lang="sv-SE" baseline="0" dirty="0"/>
              <a:t>:</a:t>
            </a:r>
          </a:p>
          <a:p>
            <a:r>
              <a:rPr lang="sv-SE" baseline="0" dirty="0" err="1"/>
              <a:t>Time</a:t>
            </a:r>
            <a:endParaRPr lang="sv-SE" baseline="0" dirty="0"/>
          </a:p>
          <a:p>
            <a:r>
              <a:rPr lang="sv-SE" baseline="0" dirty="0"/>
              <a:t>Money</a:t>
            </a:r>
          </a:p>
          <a:p>
            <a:r>
              <a:rPr lang="sv-SE" baseline="0" dirty="0"/>
              <a:t>Small </a:t>
            </a:r>
            <a:r>
              <a:rPr lang="sv-SE" baseline="0" dirty="0" err="1"/>
              <a:t>companies</a:t>
            </a:r>
            <a:endParaRPr lang="sv-SE" baseline="0" dirty="0"/>
          </a:p>
          <a:p>
            <a:endParaRPr lang="sv-S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aseline="0" dirty="0"/>
              <a:t>PCG </a:t>
            </a:r>
            <a:r>
              <a:rPr lang="sv-SE" baseline="0" dirty="0" err="1"/>
              <a:t>helps</a:t>
            </a:r>
            <a:r>
              <a:rPr lang="sv-SE" baseline="0" dirty="0"/>
              <a:t> </a:t>
            </a:r>
            <a:r>
              <a:rPr lang="sv-SE" baseline="0" dirty="0" err="1"/>
              <a:t>with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  <a:r>
              <a:rPr lang="sv-SE" baseline="0" dirty="0" err="1"/>
              <a:t>creation</a:t>
            </a:r>
            <a:endParaRPr lang="sv-SE" dirty="0"/>
          </a:p>
          <a:p>
            <a:r>
              <a:rPr lang="sv-SE" dirty="0"/>
              <a:t>No mans sky 18 </a:t>
            </a:r>
            <a:r>
              <a:rPr lang="sv-SE" dirty="0" err="1"/>
              <a:t>quintillion</a:t>
            </a:r>
            <a:r>
              <a:rPr lang="sv-SE" dirty="0"/>
              <a:t> planets</a:t>
            </a:r>
          </a:p>
          <a:p>
            <a:r>
              <a:rPr lang="sv-SE" dirty="0" err="1"/>
              <a:t>Borderlands</a:t>
            </a:r>
            <a:r>
              <a:rPr lang="sv-SE" dirty="0"/>
              <a:t> over</a:t>
            </a:r>
            <a:r>
              <a:rPr lang="sv-SE" baseline="0" dirty="0"/>
              <a:t> 17 million </a:t>
            </a:r>
            <a:r>
              <a:rPr lang="sv-SE" baseline="0" dirty="0" err="1"/>
              <a:t>guns</a:t>
            </a:r>
            <a:endParaRPr lang="sv-SE" baseline="0" dirty="0"/>
          </a:p>
          <a:p>
            <a:endParaRPr lang="sv-SE" baseline="0" dirty="0"/>
          </a:p>
          <a:p>
            <a:r>
              <a:rPr lang="sv-SE" baseline="0" dirty="0"/>
              <a:t>Small </a:t>
            </a:r>
            <a:r>
              <a:rPr lang="sv-SE" baseline="0" dirty="0" err="1"/>
              <a:t>companies</a:t>
            </a:r>
            <a:r>
              <a:rPr lang="sv-SE" baseline="0" dirty="0"/>
              <a:t> </a:t>
            </a:r>
            <a:r>
              <a:rPr lang="sv-SE" baseline="0" dirty="0" err="1"/>
              <a:t>can</a:t>
            </a:r>
            <a:r>
              <a:rPr lang="sv-SE" baseline="0" dirty="0"/>
              <a:t> </a:t>
            </a:r>
            <a:r>
              <a:rPr lang="sv-SE" baseline="0" dirty="0" err="1"/>
              <a:t>create</a:t>
            </a:r>
            <a:r>
              <a:rPr lang="sv-SE" baseline="0" dirty="0"/>
              <a:t> lots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content</a:t>
            </a:r>
            <a:r>
              <a:rPr lang="sv-SE" baseline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99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Top Perlin noise</a:t>
            </a:r>
          </a:p>
          <a:p>
            <a:r>
              <a:rPr lang="en-US" noProof="0" dirty="0"/>
              <a:t>Bot random</a:t>
            </a:r>
          </a:p>
          <a:p>
            <a:endParaRPr lang="en-US" noProof="0" dirty="0"/>
          </a:p>
          <a:p>
            <a:r>
              <a:rPr lang="en-US" noProof="0" dirty="0"/>
              <a:t>Which</a:t>
            </a:r>
            <a:r>
              <a:rPr lang="en-US" baseline="0" noProof="0" dirty="0"/>
              <a:t> is more natural?</a:t>
            </a:r>
          </a:p>
          <a:p>
            <a:endParaRPr lang="en-US" baseline="0" noProof="0" dirty="0"/>
          </a:p>
          <a:p>
            <a:r>
              <a:rPr lang="en-US" baseline="0" noProof="0" dirty="0"/>
              <a:t>Fast to implement</a:t>
            </a:r>
          </a:p>
          <a:p>
            <a:r>
              <a:rPr lang="en-US" baseline="0" noProof="0" dirty="0"/>
              <a:t>3 days vs 6 man years</a:t>
            </a:r>
          </a:p>
          <a:p>
            <a:endParaRPr lang="en-US" baseline="0" noProof="0" dirty="0"/>
          </a:p>
          <a:p>
            <a:r>
              <a:rPr lang="en-US" baseline="0" noProof="0" dirty="0"/>
              <a:t>Perlin noise:</a:t>
            </a:r>
          </a:p>
          <a:p>
            <a:r>
              <a:rPr lang="en-US" baseline="0" noProof="0" dirty="0"/>
              <a:t>Famous</a:t>
            </a:r>
          </a:p>
          <a:p>
            <a:r>
              <a:rPr lang="en-US" baseline="0" noProof="0" dirty="0"/>
              <a:t>A lot of documentation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1291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Video</a:t>
            </a:r>
          </a:p>
          <a:p>
            <a:endParaRPr lang="sv-SE" dirty="0"/>
          </a:p>
          <a:p>
            <a:r>
              <a:rPr lang="sv-SE" dirty="0"/>
              <a:t>Right</a:t>
            </a:r>
            <a:r>
              <a:rPr lang="sv-SE" baseline="0" dirty="0"/>
              <a:t> – Parameters and </a:t>
            </a:r>
            <a:r>
              <a:rPr lang="en-US" baseline="0" noProof="0" dirty="0"/>
              <a:t>seed</a:t>
            </a:r>
          </a:p>
          <a:p>
            <a:r>
              <a:rPr lang="sv-SE" baseline="0" dirty="0" err="1"/>
              <a:t>Left</a:t>
            </a:r>
            <a:r>
              <a:rPr lang="sv-SE" baseline="0" dirty="0"/>
              <a:t> – Data from </a:t>
            </a:r>
            <a:r>
              <a:rPr lang="sv-SE" baseline="0" dirty="0" err="1"/>
              <a:t>generated</a:t>
            </a:r>
            <a:r>
              <a:rPr lang="sv-SE" baseline="0" dirty="0"/>
              <a:t> city</a:t>
            </a:r>
          </a:p>
          <a:p>
            <a:r>
              <a:rPr lang="sv-SE" baseline="0" dirty="0" err="1"/>
              <a:t>Middle</a:t>
            </a:r>
            <a:r>
              <a:rPr lang="sv-SE" baseline="0" dirty="0"/>
              <a:t> – </a:t>
            </a:r>
            <a:r>
              <a:rPr lang="sv-SE" baseline="0" dirty="0" err="1"/>
              <a:t>graphical</a:t>
            </a:r>
            <a:r>
              <a:rPr lang="sv-SE" baseline="0" dirty="0"/>
              <a:t> interface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Things</a:t>
            </a:r>
            <a:r>
              <a:rPr lang="sv-SE" baseline="0" dirty="0"/>
              <a:t> to </a:t>
            </a:r>
            <a:r>
              <a:rPr lang="sv-SE" baseline="0" dirty="0" err="1"/>
              <a:t>notice</a:t>
            </a:r>
            <a:r>
              <a:rPr lang="sv-SE" baseline="0" dirty="0"/>
              <a:t>:</a:t>
            </a:r>
          </a:p>
          <a:p>
            <a:r>
              <a:rPr lang="sv-SE" baseline="0" dirty="0"/>
              <a:t>Different </a:t>
            </a:r>
            <a:r>
              <a:rPr lang="sv-SE" baseline="0" dirty="0" err="1"/>
              <a:t>seeds</a:t>
            </a:r>
            <a:endParaRPr lang="sv-SE" baseline="0" dirty="0"/>
          </a:p>
          <a:p>
            <a:r>
              <a:rPr lang="sv-SE" baseline="0" dirty="0" err="1"/>
              <a:t>Height</a:t>
            </a:r>
            <a:r>
              <a:rPr lang="sv-SE" baseline="0" dirty="0"/>
              <a:t> </a:t>
            </a:r>
            <a:r>
              <a:rPr lang="sv-SE" baseline="0" dirty="0" err="1"/>
              <a:t>of</a:t>
            </a:r>
            <a:r>
              <a:rPr lang="sv-SE" baseline="0" dirty="0"/>
              <a:t> </a:t>
            </a:r>
            <a:r>
              <a:rPr lang="sv-SE" baseline="0" dirty="0" err="1"/>
              <a:t>buildings</a:t>
            </a:r>
            <a:endParaRPr lang="sv-SE" baseline="0" dirty="0"/>
          </a:p>
          <a:p>
            <a:r>
              <a:rPr lang="sv-SE" baseline="0" dirty="0" err="1"/>
              <a:t>Building</a:t>
            </a:r>
            <a:r>
              <a:rPr lang="sv-SE" baseline="0" dirty="0"/>
              <a:t> </a:t>
            </a:r>
            <a:r>
              <a:rPr lang="sv-SE" baseline="0" dirty="0" err="1"/>
              <a:t>density</a:t>
            </a:r>
            <a:r>
              <a:rPr lang="sv-SE" baseline="0" dirty="0"/>
              <a:t>, </a:t>
            </a:r>
            <a:r>
              <a:rPr lang="sv-SE" baseline="0" dirty="0" err="1"/>
              <a:t>grass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08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This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be </a:t>
            </a:r>
            <a:r>
              <a:rPr lang="en-US" baseline="0" noProof="0" dirty="0"/>
              <a:t>in the method: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Briefly explain </a:t>
            </a:r>
            <a:r>
              <a:rPr lang="en-US" baseline="0" noProof="0" dirty="0" err="1"/>
              <a:t>Perlin</a:t>
            </a:r>
            <a:r>
              <a:rPr lang="en-US" baseline="0" noProof="0" dirty="0"/>
              <a:t> noise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PCG pipeline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-Districts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-Blocks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-Buildings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user study: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-Questionnaire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-Images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-Motivate</a:t>
            </a:r>
          </a:p>
        </p:txBody>
      </p:sp>
    </p:spTree>
    <p:extLst>
      <p:ext uri="{BB962C8B-B14F-4D97-AF65-F5344CB8AC3E}">
        <p14:creationId xmlns:p14="http://schemas.microsoft.com/office/powerpoint/2010/main" val="48325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 flipH="1">
            <a:off x="3558544" y="-125"/>
            <a:ext cx="953311" cy="5143625"/>
            <a:chOff x="1962000" y="-125"/>
            <a:chExt cx="953311" cy="5143625"/>
          </a:xfrm>
        </p:grpSpPr>
        <p:sp>
          <p:nvSpPr>
            <p:cNvPr id="12" name="Shape 12"/>
            <p:cNvSpPr/>
            <p:nvPr/>
          </p:nvSpPr>
          <p:spPr>
            <a:xfrm rot="10800000" flipH="1">
              <a:off x="2469211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 flipH="1">
              <a:off x="2207412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4692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2074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 rot="10800000">
            <a:off x="2908099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Droid Serif"/>
                <a:ea typeface="Droid Serif"/>
                <a:cs typeface="Droid Serif"/>
                <a:sym typeface="Droid Serif"/>
              </a:rPr>
              <a:t>‹#›</a:t>
            </a:fld>
            <a:endParaRPr lang="en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 rot="10800000" flipH="1">
            <a:off x="4095344" y="-125"/>
            <a:ext cx="953311" cy="5143625"/>
            <a:chOff x="1962000" y="-125"/>
            <a:chExt cx="953311" cy="5143625"/>
          </a:xfrm>
        </p:grpSpPr>
        <p:sp>
          <p:nvSpPr>
            <p:cNvPr id="81" name="Shape 81"/>
            <p:cNvSpPr/>
            <p:nvPr/>
          </p:nvSpPr>
          <p:spPr>
            <a:xfrm rot="10800000" flipH="1">
              <a:off x="2469211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rot="10800000" flipH="1">
              <a:off x="2207412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" name="Shape 8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4305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5426"/>
            <a:ext cx="3142200" cy="265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9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374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3"/>
          </p:nvPr>
        </p:nvSpPr>
        <p:spPr>
          <a:xfrm>
            <a:off x="4049774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29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3CCFF"/>
              </a:buClr>
              <a:buSzPct val="1000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‹#›</a:t>
            </a:fld>
            <a:endParaRPr lang="en" sz="1200">
              <a:solidFill>
                <a:srgbClr val="33CC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vignette1.wikia.nocookie.net/batman/images/3/32/BatmanArkhamKnightGothamCity.jpg/revision/latest?cb=20140530010522" TargetMode="External"/><Relationship Id="rId2" Type="http://schemas.openxmlformats.org/officeDocument/2006/relationships/hyperlink" Target="https://disegnodaily.imgix.net/system/dragonfly/production/2013/10/02/12_32_29_314_481_1280.jpg?w=2000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4518604" y="1718172"/>
            <a:ext cx="4498581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Procedural city generation using Perlin noise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Perlin</a:t>
            </a:r>
            <a:r>
              <a:rPr lang="en-US" dirty="0"/>
              <a:t> noise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Developed</a:t>
            </a:r>
            <a:r>
              <a:rPr lang="sv-SE" dirty="0"/>
              <a:t> by Ken </a:t>
            </a:r>
            <a:r>
              <a:rPr lang="sv-SE" dirty="0" err="1"/>
              <a:t>Perlin</a:t>
            </a:r>
            <a:r>
              <a:rPr lang="sv-SE" dirty="0"/>
              <a:t> in 1984</a:t>
            </a:r>
          </a:p>
          <a:p>
            <a:r>
              <a:rPr lang="sv-SE" dirty="0" err="1"/>
              <a:t>Improved</a:t>
            </a:r>
            <a:r>
              <a:rPr lang="sv-SE" dirty="0"/>
              <a:t> in 2001</a:t>
            </a:r>
          </a:p>
          <a:p>
            <a:r>
              <a:rPr lang="sv-SE" dirty="0"/>
              <a:t>Common in PCG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-1"/>
            <a:ext cx="4813765" cy="5143451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35" y="2435756"/>
            <a:ext cx="4813765" cy="27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6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PCG pipeline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Top-down</a:t>
            </a:r>
          </a:p>
          <a:p>
            <a:r>
              <a:rPr lang="sv-SE" dirty="0"/>
              <a:t>-</a:t>
            </a:r>
            <a:r>
              <a:rPr lang="sv-SE" dirty="0" err="1"/>
              <a:t>Districts</a:t>
            </a:r>
            <a:endParaRPr lang="sv-SE" dirty="0"/>
          </a:p>
          <a:p>
            <a:r>
              <a:rPr lang="sv-SE" dirty="0"/>
              <a:t>-Blocks</a:t>
            </a:r>
          </a:p>
          <a:p>
            <a:r>
              <a:rPr lang="sv-SE" dirty="0"/>
              <a:t>-Buildings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164867"/>
            <a:ext cx="4813765" cy="48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3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Districts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Cell</a:t>
            </a:r>
          </a:p>
          <a:p>
            <a:r>
              <a:rPr lang="sv-SE" dirty="0" err="1"/>
              <a:t>Core</a:t>
            </a:r>
            <a:r>
              <a:rPr lang="sv-SE" dirty="0"/>
              <a:t> position</a:t>
            </a:r>
          </a:p>
          <a:p>
            <a:r>
              <a:rPr lang="sv-SE" dirty="0" err="1"/>
              <a:t>Euclidean</a:t>
            </a:r>
            <a:r>
              <a:rPr lang="sv-SE" dirty="0"/>
              <a:t> </a:t>
            </a:r>
            <a:r>
              <a:rPr lang="sv-SE" dirty="0" err="1"/>
              <a:t>distance</a:t>
            </a:r>
            <a:endParaRPr lang="sv-SE" dirty="0"/>
          </a:p>
          <a:p>
            <a:r>
              <a:rPr lang="sv-SE" dirty="0"/>
              <a:t>Border </a:t>
            </a:r>
            <a:r>
              <a:rPr lang="sv-SE" dirty="0" err="1"/>
              <a:t>control</a:t>
            </a:r>
            <a:endParaRPr lang="sv-SE" dirty="0"/>
          </a:p>
          <a:p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 err="1"/>
              <a:t>Seed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479" y="0"/>
            <a:ext cx="4802521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9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Districts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Core</a:t>
            </a:r>
            <a:r>
              <a:rPr lang="sv-SE" dirty="0"/>
              <a:t> position</a:t>
            </a:r>
          </a:p>
          <a:p>
            <a:r>
              <a:rPr lang="sv-SE" dirty="0" err="1"/>
              <a:t>Euclidean</a:t>
            </a:r>
            <a:r>
              <a:rPr lang="sv-SE" dirty="0"/>
              <a:t> </a:t>
            </a:r>
            <a:r>
              <a:rPr lang="sv-SE" dirty="0" err="1"/>
              <a:t>distance</a:t>
            </a:r>
            <a:endParaRPr lang="sv-SE" dirty="0"/>
          </a:p>
          <a:p>
            <a:r>
              <a:rPr lang="sv-SE" dirty="0"/>
              <a:t>Border </a:t>
            </a:r>
            <a:r>
              <a:rPr lang="sv-SE" dirty="0" err="1"/>
              <a:t>control</a:t>
            </a:r>
            <a:endParaRPr lang="sv-SE" dirty="0"/>
          </a:p>
          <a:p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 err="1"/>
              <a:t>Seed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52" y="0"/>
            <a:ext cx="4803648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5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Main roads </a:t>
            </a:r>
            <a:r>
              <a:rPr lang="sv-SE" dirty="0" err="1"/>
              <a:t>first</a:t>
            </a:r>
            <a:endParaRPr lang="sv-SE" dirty="0"/>
          </a:p>
          <a:p>
            <a:r>
              <a:rPr lang="sv-SE" dirty="0"/>
              <a:t>Small roads second</a:t>
            </a:r>
          </a:p>
          <a:p>
            <a:pPr>
              <a:buNone/>
            </a:pPr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/>
              <a:t>Block </a:t>
            </a:r>
            <a:r>
              <a:rPr lang="sv-SE" dirty="0" err="1"/>
              <a:t>size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0"/>
            <a:ext cx="4815840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3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building</a:t>
            </a:r>
            <a:r>
              <a:rPr lang="sv-SE" dirty="0"/>
              <a:t> or </a:t>
            </a:r>
            <a:r>
              <a:rPr lang="sv-SE" dirty="0" err="1"/>
              <a:t>vacant</a:t>
            </a:r>
            <a:endParaRPr lang="sv-SE" dirty="0"/>
          </a:p>
          <a:p>
            <a:r>
              <a:rPr lang="sv-SE" dirty="0" err="1"/>
              <a:t>Generate</a:t>
            </a:r>
            <a:r>
              <a:rPr lang="sv-SE" dirty="0"/>
              <a:t> </a:t>
            </a:r>
            <a:r>
              <a:rPr lang="sv-SE" dirty="0" err="1"/>
              <a:t>building</a:t>
            </a:r>
            <a:endParaRPr lang="sv-SE" dirty="0"/>
          </a:p>
          <a:p>
            <a:pPr>
              <a:buNone/>
            </a:pPr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/>
              <a:t>Min/Max </a:t>
            </a:r>
            <a:r>
              <a:rPr lang="sv-SE" dirty="0" err="1"/>
              <a:t>height</a:t>
            </a:r>
            <a:endParaRPr lang="sv-SE" dirty="0"/>
          </a:p>
          <a:p>
            <a:r>
              <a:rPr lang="sv-SE" dirty="0" err="1"/>
              <a:t>Building</a:t>
            </a:r>
            <a:r>
              <a:rPr lang="sv-SE" dirty="0"/>
              <a:t> </a:t>
            </a:r>
            <a:r>
              <a:rPr lang="sv-SE" dirty="0" err="1"/>
              <a:t>sections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52" y="0"/>
            <a:ext cx="4803648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9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50"/>
            <a:ext cx="6880008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33CCFF"/>
                </a:solidFill>
              </a:rPr>
              <a:t>User Study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370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v-SE" dirty="0" err="1">
                <a:solidFill>
                  <a:srgbClr val="FFFFFF"/>
                </a:solidFill>
              </a:rPr>
              <a:t>Evaluation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of</a:t>
            </a:r>
            <a:r>
              <a:rPr lang="sv-SE" dirty="0">
                <a:solidFill>
                  <a:srgbClr val="FFFFFF"/>
                </a:solidFill>
              </a:rPr>
              <a:t> the implementation.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96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Questionnaire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1.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often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play games?</a:t>
            </a:r>
          </a:p>
          <a:p>
            <a:r>
              <a:rPr lang="sv-SE" dirty="0"/>
              <a:t>2.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?</a:t>
            </a:r>
          </a:p>
          <a:p>
            <a:r>
              <a:rPr lang="sv-SE" dirty="0"/>
              <a:t>3.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?</a:t>
            </a:r>
          </a:p>
          <a:p>
            <a:r>
              <a:rPr lang="sv-SE" dirty="0"/>
              <a:t>4.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?</a:t>
            </a:r>
          </a:p>
          <a:p>
            <a:r>
              <a:rPr lang="sv-SE" dirty="0"/>
              <a:t>5. </a:t>
            </a:r>
            <a:r>
              <a:rPr lang="sv-SE" dirty="0" err="1"/>
              <a:t>Which</a:t>
            </a:r>
            <a:r>
              <a:rPr lang="sv-SE" dirty="0"/>
              <a:t> city (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) </a:t>
            </a:r>
            <a:r>
              <a:rPr lang="sv-SE" dirty="0" err="1"/>
              <a:t>could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in a game?</a:t>
            </a:r>
          </a:p>
          <a:p>
            <a:r>
              <a:rPr lang="sv-SE" dirty="0"/>
              <a:t>6.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most</a:t>
            </a:r>
            <a:r>
              <a:rPr lang="sv-SE" dirty="0"/>
              <a:t> repetitive?</a:t>
            </a:r>
          </a:p>
          <a:p>
            <a:r>
              <a:rPr lang="sv-SE" dirty="0"/>
              <a:t>7.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prettiest</a:t>
            </a:r>
            <a:r>
              <a:rPr lang="sv-SE" dirty="0"/>
              <a:t>?</a:t>
            </a:r>
          </a:p>
          <a:p>
            <a:r>
              <a:rPr lang="sv-SE" dirty="0"/>
              <a:t>8.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ugliest</a:t>
            </a:r>
            <a:r>
              <a:rPr lang="sv-SE" dirty="0"/>
              <a:t>?</a:t>
            </a:r>
          </a:p>
          <a:p>
            <a:r>
              <a:rPr lang="sv-SE" dirty="0"/>
              <a:t>9. </a:t>
            </a:r>
            <a:r>
              <a:rPr lang="sv-SE" dirty="0" err="1"/>
              <a:t>Which</a:t>
            </a:r>
            <a:r>
              <a:rPr lang="sv-SE" dirty="0"/>
              <a:t> city has the best road </a:t>
            </a:r>
            <a:r>
              <a:rPr lang="sv-SE" dirty="0" err="1"/>
              <a:t>network</a:t>
            </a:r>
            <a:r>
              <a:rPr lang="sv-SE" dirty="0"/>
              <a:t>?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079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5" y="576250"/>
            <a:ext cx="4010241" cy="2520000"/>
          </a:xfrm>
          <a:prstGeom prst="rect">
            <a:avLst/>
          </a:prstGeom>
        </p:spPr>
      </p:pic>
      <p:pic>
        <p:nvPicPr>
          <p:cNvPr id="19" name="Bildobjekt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17" y="2229850"/>
            <a:ext cx="401024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9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5" y="601551"/>
            <a:ext cx="4010241" cy="2469397"/>
          </a:xfrm>
          <a:prstGeom prst="rect">
            <a:avLst/>
          </a:prstGeom>
        </p:spPr>
      </p:pic>
      <p:pic>
        <p:nvPicPr>
          <p:cNvPr id="19" name="Bildobjekt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17" y="2231586"/>
            <a:ext cx="4010241" cy="25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6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 idx="4294967295"/>
          </p:nvPr>
        </p:nvSpPr>
        <p:spPr>
          <a:xfrm>
            <a:off x="648335" y="69679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>
                <a:solidFill>
                  <a:srgbClr val="16A3E0"/>
                </a:solidFill>
              </a:rPr>
              <a:t>Welcome!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4294967295"/>
          </p:nvPr>
        </p:nvSpPr>
        <p:spPr>
          <a:xfrm>
            <a:off x="648335" y="1546900"/>
            <a:ext cx="5003400" cy="20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Presented by: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Niclas Olsson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Elias Frank</a:t>
            </a:r>
          </a:p>
        </p:txBody>
      </p:sp>
      <p:pic>
        <p:nvPicPr>
          <p:cNvPr id="129" name="Shape 129" descr="create_0006_hio3mrgxjt4-imani-clovis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2025" y="-50"/>
            <a:ext cx="2309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4" y="601551"/>
            <a:ext cx="3933662" cy="246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1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Results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User study and performance data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098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5" y="0"/>
            <a:ext cx="6785498" cy="47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5" y="0"/>
            <a:ext cx="6785498" cy="47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32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4259" r="11420"/>
          <a:stretch/>
        </p:blipFill>
        <p:spPr>
          <a:xfrm>
            <a:off x="195942" y="587826"/>
            <a:ext cx="3744686" cy="3526971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/>
          <a:srcRect l="10923" r="14132"/>
          <a:stretch/>
        </p:blipFill>
        <p:spPr>
          <a:xfrm>
            <a:off x="4222387" y="587826"/>
            <a:ext cx="3776129" cy="35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6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5916" r="10611"/>
          <a:stretch/>
        </p:blipFill>
        <p:spPr>
          <a:xfrm>
            <a:off x="0" y="511748"/>
            <a:ext cx="3861707" cy="3679126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/>
          <a:srcRect l="14015" r="11459" b="12434"/>
          <a:stretch/>
        </p:blipFill>
        <p:spPr>
          <a:xfrm>
            <a:off x="4021531" y="511748"/>
            <a:ext cx="3914155" cy="32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90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4799" t="5134" r="10929"/>
          <a:stretch/>
        </p:blipFill>
        <p:spPr>
          <a:xfrm>
            <a:off x="0" y="212271"/>
            <a:ext cx="3862552" cy="3453493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743" y="1831276"/>
            <a:ext cx="5276257" cy="3312224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5 – </a:t>
            </a:r>
            <a:r>
              <a:rPr lang="sv-SE" sz="2000" dirty="0" err="1"/>
              <a:t>Random</a:t>
            </a:r>
            <a:r>
              <a:rPr lang="sv-SE" sz="2000" dirty="0"/>
              <a:t> </a:t>
            </a:r>
            <a:r>
              <a:rPr lang="sv-SE" sz="2000" dirty="0" err="1"/>
              <a:t>districts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7475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 rotWithShape="1">
          <a:blip r:embed="rId3"/>
          <a:srcRect l="11837" r="14606"/>
          <a:stretch/>
        </p:blipFill>
        <p:spPr>
          <a:xfrm>
            <a:off x="0" y="0"/>
            <a:ext cx="3852029" cy="3665764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92" y="1831276"/>
            <a:ext cx="5270959" cy="3312224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1 – Bad parameters</a:t>
            </a:r>
          </a:p>
        </p:txBody>
      </p:sp>
    </p:spTree>
    <p:extLst>
      <p:ext uri="{BB962C8B-B14F-4D97-AF65-F5344CB8AC3E}">
        <p14:creationId xmlns:p14="http://schemas.microsoft.com/office/powerpoint/2010/main" val="3542050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672"/>
            <a:ext cx="3852029" cy="2696420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92" y="1833558"/>
            <a:ext cx="5270959" cy="3307659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915158" y="1211217"/>
            <a:ext cx="5301300" cy="72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sv-SE" sz="2000" dirty="0"/>
              <a:t>City 4 – </a:t>
            </a:r>
            <a:r>
              <a:rPr lang="sv-SE" sz="2000" dirty="0" err="1"/>
              <a:t>Good</a:t>
            </a:r>
            <a:r>
              <a:rPr lang="sv-SE" sz="2000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105015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" y="1606711"/>
            <a:ext cx="6154983" cy="22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Motivation and summary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1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Discussion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4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5900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districts</a:t>
            </a:r>
            <a:r>
              <a:rPr lang="sv-SE" dirty="0"/>
              <a:t>?</a:t>
            </a:r>
          </a:p>
          <a:p>
            <a:r>
              <a:rPr lang="sv-SE" dirty="0"/>
              <a:t>Perception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randomness</a:t>
            </a:r>
            <a:r>
              <a:rPr lang="sv-SE" dirty="0"/>
              <a:t>?</a:t>
            </a:r>
          </a:p>
          <a:p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assets?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300" y="1063955"/>
            <a:ext cx="4252458" cy="27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25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Low</a:t>
            </a:r>
            <a:r>
              <a:rPr lang="sv-SE" dirty="0"/>
              <a:t> </a:t>
            </a:r>
            <a:r>
              <a:rPr lang="sv-SE" dirty="0" err="1"/>
              <a:t>quality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and </a:t>
            </a:r>
            <a:r>
              <a:rPr lang="sv-SE" dirty="0" err="1"/>
              <a:t>textures</a:t>
            </a:r>
            <a:endParaRPr lang="sv-SE" dirty="0"/>
          </a:p>
          <a:p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constraint</a:t>
            </a:r>
            <a:endParaRPr lang="sv-SE" dirty="0"/>
          </a:p>
          <a:p>
            <a:r>
              <a:rPr lang="sv-SE" dirty="0" err="1"/>
              <a:t>Impact</a:t>
            </a:r>
            <a:r>
              <a:rPr lang="sv-SE" dirty="0"/>
              <a:t> on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?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28" y="0"/>
            <a:ext cx="4098471" cy="2765095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28" y="2374925"/>
            <a:ext cx="4098472" cy="27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55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v-SE" dirty="0" err="1"/>
              <a:t>Conclusion</a:t>
            </a:r>
            <a:endParaRPr lang="en" dirty="0"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Concluding thoughts and future work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4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4300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created</a:t>
            </a:r>
            <a:endParaRPr lang="sv-SE" dirty="0"/>
          </a:p>
          <a:p>
            <a:r>
              <a:rPr lang="sv-SE" dirty="0" err="1"/>
              <a:t>Perlin</a:t>
            </a:r>
            <a:r>
              <a:rPr lang="sv-SE" dirty="0"/>
              <a:t> </a:t>
            </a:r>
            <a:r>
              <a:rPr lang="sv-SE" dirty="0" err="1"/>
              <a:t>noise</a:t>
            </a:r>
            <a:r>
              <a:rPr lang="sv-SE" dirty="0"/>
              <a:t> </a:t>
            </a:r>
            <a:r>
              <a:rPr lang="sv-SE" dirty="0" err="1"/>
              <a:t>used</a:t>
            </a:r>
            <a:endParaRPr lang="sv-SE" dirty="0"/>
          </a:p>
          <a:p>
            <a:r>
              <a:rPr lang="sv-SE" dirty="0" err="1"/>
              <a:t>Evaluation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endParaRPr lang="sv-SE" dirty="0"/>
          </a:p>
          <a:p>
            <a:r>
              <a:rPr lang="sv-SE" dirty="0" err="1"/>
              <a:t>Conclusive</a:t>
            </a:r>
            <a:r>
              <a:rPr lang="sv-SE" dirty="0"/>
              <a:t> </a:t>
            </a:r>
            <a:r>
              <a:rPr lang="sv-SE" dirty="0" err="1"/>
              <a:t>results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5730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Mesh</a:t>
            </a:r>
            <a:r>
              <a:rPr lang="sv-SE" dirty="0"/>
              <a:t> generation</a:t>
            </a:r>
          </a:p>
          <a:p>
            <a:r>
              <a:rPr lang="sv-SE" dirty="0" err="1"/>
              <a:t>Curved</a:t>
            </a:r>
            <a:r>
              <a:rPr lang="sv-SE" dirty="0"/>
              <a:t> roads</a:t>
            </a:r>
          </a:p>
          <a:p>
            <a:r>
              <a:rPr lang="sv-SE" dirty="0" err="1"/>
              <a:t>Terrain</a:t>
            </a:r>
            <a:r>
              <a:rPr lang="sv-SE" dirty="0"/>
              <a:t> integration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6721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  <p:sp>
        <p:nvSpPr>
          <p:cNvPr id="334" name="Shape 334"/>
          <p:cNvSpPr txBox="1">
            <a:spLocks noGrp="1"/>
          </p:cNvSpPr>
          <p:nvPr>
            <p:ph type="title" idx="4294967295"/>
          </p:nvPr>
        </p:nvSpPr>
        <p:spPr>
          <a:xfrm>
            <a:off x="755125" y="147770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16A3E0"/>
                </a:solidFill>
              </a:rPr>
              <a:t>Thanks!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body" idx="4294967295"/>
          </p:nvPr>
        </p:nvSpPr>
        <p:spPr>
          <a:xfrm>
            <a:off x="755125" y="2100750"/>
            <a:ext cx="5003400" cy="20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You can find me at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@username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user@mail.me</a:t>
            </a:r>
          </a:p>
        </p:txBody>
      </p:sp>
      <p:pic>
        <p:nvPicPr>
          <p:cNvPr id="336" name="Shape 336" descr="5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8700" y="0"/>
            <a:ext cx="23097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0"/>
            <a:ext cx="5301300" cy="727800"/>
          </a:xfrm>
        </p:spPr>
        <p:txBody>
          <a:bodyPr/>
          <a:lstStyle/>
          <a:p>
            <a:r>
              <a:rPr lang="sv-SE" dirty="0" err="1"/>
              <a:t>References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727800"/>
            <a:ext cx="5301300" cy="4022050"/>
          </a:xfrm>
        </p:spPr>
        <p:txBody>
          <a:bodyPr/>
          <a:lstStyle/>
          <a:p>
            <a:r>
              <a:rPr lang="sv-SE" sz="1200" dirty="0"/>
              <a:t>GTA V image: </a:t>
            </a:r>
            <a:r>
              <a:rPr lang="sv-SE" sz="1200" dirty="0">
                <a:hlinkClick r:id="rId2"/>
              </a:rPr>
              <a:t>https://disegnodaily.imgix.net/system/dragonfly/production/2013/10/02/12_32_29_314_481_1280.jpg?w=2000</a:t>
            </a:r>
            <a:endParaRPr lang="sv-SE" sz="1200" dirty="0"/>
          </a:p>
          <a:p>
            <a:r>
              <a:rPr lang="sv-SE" sz="1200" dirty="0"/>
              <a:t>Batman image: </a:t>
            </a:r>
            <a:r>
              <a:rPr lang="sv-SE" sz="1200" dirty="0">
                <a:hlinkClick r:id="rId3"/>
              </a:rPr>
              <a:t>http://vignette1.wikia.nocookie.net/batman/images/3/32/BatmanArkhamKnightGothamCity.jpg/revision/latest?cb=20140530010522</a:t>
            </a:r>
            <a:endParaRPr lang="sv-SE" sz="1200" dirty="0"/>
          </a:p>
          <a:p>
            <a:endParaRPr lang="sv-SE" sz="1200" dirty="0"/>
          </a:p>
          <a:p>
            <a:endParaRPr lang="sv-SE" sz="12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0073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ctrTitle" idx="4294967295"/>
          </p:nvPr>
        </p:nvSpPr>
        <p:spPr>
          <a:xfrm>
            <a:off x="685800" y="2878750"/>
            <a:ext cx="65421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Big concept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ubTitle" idx="4294967295"/>
          </p:nvPr>
        </p:nvSpPr>
        <p:spPr>
          <a:xfrm>
            <a:off x="685800" y="3944950"/>
            <a:ext cx="47163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Bring the attention of your audience over a key concept using icons or illustrations</a:t>
            </a:r>
          </a:p>
        </p:txBody>
      </p:sp>
      <p:sp>
        <p:nvSpPr>
          <p:cNvPr id="160" name="Shape 160"/>
          <p:cNvSpPr/>
          <p:nvPr/>
        </p:nvSpPr>
        <p:spPr>
          <a:xfrm>
            <a:off x="6068197" y="2435700"/>
            <a:ext cx="218603" cy="20873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1" name="Shape 161"/>
          <p:cNvGrpSpPr/>
          <p:nvPr/>
        </p:nvGrpSpPr>
        <p:grpSpPr>
          <a:xfrm>
            <a:off x="5725191" y="493180"/>
            <a:ext cx="1478364" cy="1478741"/>
            <a:chOff x="6654650" y="3665275"/>
            <a:chExt cx="409100" cy="409125"/>
          </a:xfrm>
        </p:grpSpPr>
        <p:sp>
          <p:nvSpPr>
            <p:cNvPr id="162" name="Shape 16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4" name="Shape 164"/>
          <p:cNvSpPr/>
          <p:nvPr/>
        </p:nvSpPr>
        <p:spPr>
          <a:xfrm rot="2467125">
            <a:off x="4799065" y="658833"/>
            <a:ext cx="303745" cy="29005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-1609080">
            <a:off x="5338909" y="1128184"/>
            <a:ext cx="218604" cy="20873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2926152">
            <a:off x="7230014" y="1548701"/>
            <a:ext cx="163711" cy="15631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 rot="-1609210">
            <a:off x="7270041" y="862992"/>
            <a:ext cx="83659" cy="7988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  <p:grpSp>
        <p:nvGrpSpPr>
          <p:cNvPr id="169" name="Shape 169"/>
          <p:cNvGrpSpPr/>
          <p:nvPr/>
        </p:nvGrpSpPr>
        <p:grpSpPr>
          <a:xfrm rot="1056990">
            <a:off x="4094029" y="1826099"/>
            <a:ext cx="883247" cy="883313"/>
            <a:chOff x="570875" y="4322250"/>
            <a:chExt cx="443300" cy="443325"/>
          </a:xfrm>
        </p:grpSpPr>
        <p:sp>
          <p:nvSpPr>
            <p:cNvPr id="170" name="Shape 17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9741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  <p:pic>
        <p:nvPicPr>
          <p:cNvPr id="182" name="Shape 182" descr="photo-1483560403379-e98150f47baa"/>
          <p:cNvPicPr preferRelativeResize="0"/>
          <p:nvPr/>
        </p:nvPicPr>
        <p:blipFill rotWithShape="1">
          <a:blip r:embed="rId3">
            <a:alphaModFix/>
          </a:blip>
          <a:srcRect l="33875" r="40528"/>
          <a:stretch/>
        </p:blipFill>
        <p:spPr>
          <a:xfrm>
            <a:off x="7169199" y="0"/>
            <a:ext cx="1974798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889863"/>
            <a:ext cx="3142200" cy="727800"/>
          </a:xfrm>
        </p:spPr>
        <p:txBody>
          <a:bodyPr/>
          <a:lstStyle/>
          <a:p>
            <a:r>
              <a:rPr lang="en-US" dirty="0"/>
              <a:t>Successful games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2355517"/>
            <a:ext cx="3142200" cy="2650200"/>
          </a:xfrm>
        </p:spPr>
        <p:txBody>
          <a:bodyPr/>
          <a:lstStyle/>
          <a:p>
            <a:r>
              <a:rPr lang="sv-SE" dirty="0"/>
              <a:t>GTA V</a:t>
            </a:r>
          </a:p>
          <a:p>
            <a:r>
              <a:rPr lang="sv-SE" dirty="0"/>
              <a:t>Batman </a:t>
            </a:r>
            <a:r>
              <a:rPr lang="sv-SE" dirty="0" err="1"/>
              <a:t>Arkham</a:t>
            </a:r>
            <a:r>
              <a:rPr lang="sv-SE" dirty="0"/>
              <a:t> city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-1"/>
            <a:ext cx="4829339" cy="2996774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35" y="2435756"/>
            <a:ext cx="4813765" cy="27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8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3"/>
          </p:nvPr>
        </p:nvSpPr>
        <p:spPr>
          <a:xfrm>
            <a:off x="4049774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  <p:pic>
        <p:nvPicPr>
          <p:cNvPr id="192" name="Shape 192" descr="create_0009__lzctgpjyge-gaelle-marcel.jpg"/>
          <p:cNvPicPr preferRelativeResize="0"/>
          <p:nvPr/>
        </p:nvPicPr>
        <p:blipFill rotWithShape="1">
          <a:blip r:embed="rId3">
            <a:alphaModFix/>
          </a:blip>
          <a:srcRect l="36941" r="41461"/>
          <a:stretch/>
        </p:blipFill>
        <p:spPr>
          <a:xfrm>
            <a:off x="7169199" y="0"/>
            <a:ext cx="19748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74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859127"/>
            <a:ext cx="3142200" cy="727800"/>
          </a:xfrm>
        </p:spPr>
        <p:txBody>
          <a:bodyPr/>
          <a:lstStyle/>
          <a:p>
            <a:r>
              <a:rPr lang="en-US" dirty="0"/>
              <a:t>Procedural generation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2493300"/>
            <a:ext cx="3142200" cy="2650200"/>
          </a:xfrm>
        </p:spPr>
        <p:txBody>
          <a:bodyPr/>
          <a:lstStyle/>
          <a:p>
            <a:r>
              <a:rPr lang="sv-SE" dirty="0"/>
              <a:t>L-System</a:t>
            </a:r>
          </a:p>
          <a:p>
            <a:r>
              <a:rPr lang="sv-SE" dirty="0"/>
              <a:t>CGA – </a:t>
            </a:r>
            <a:r>
              <a:rPr lang="sv-SE" dirty="0" err="1"/>
              <a:t>Shape</a:t>
            </a:r>
            <a:r>
              <a:rPr lang="sv-SE" dirty="0"/>
              <a:t> </a:t>
            </a:r>
            <a:r>
              <a:rPr lang="sv-SE" dirty="0" err="1"/>
              <a:t>Grammar</a:t>
            </a:r>
            <a:endParaRPr lang="sv-SE" dirty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757" y="0"/>
            <a:ext cx="4823243" cy="2697096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757" y="2697096"/>
            <a:ext cx="5689297" cy="24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4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199" y="563299"/>
            <a:ext cx="5697783" cy="727800"/>
          </a:xfrm>
        </p:spPr>
        <p:txBody>
          <a:bodyPr/>
          <a:lstStyle/>
          <a:p>
            <a:r>
              <a:rPr lang="sv-SE" sz="2100" dirty="0"/>
              <a:t>Hand </a:t>
            </a:r>
            <a:r>
              <a:rPr lang="sv-SE" sz="2100" dirty="0" err="1"/>
              <a:t>crafting</a:t>
            </a:r>
            <a:r>
              <a:rPr lang="sv-SE" sz="2100" dirty="0"/>
              <a:t> vs </a:t>
            </a:r>
            <a:r>
              <a:rPr lang="sv-SE" sz="2100" dirty="0" err="1"/>
              <a:t>Procedural</a:t>
            </a:r>
            <a:r>
              <a:rPr lang="sv-SE" sz="2100" dirty="0"/>
              <a:t> generation</a:t>
            </a:r>
            <a:endParaRPr lang="en-US" sz="2100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Time</a:t>
            </a:r>
            <a:endParaRPr lang="sv-SE" dirty="0"/>
          </a:p>
          <a:p>
            <a:r>
              <a:rPr lang="sv-SE" dirty="0"/>
              <a:t>Money</a:t>
            </a:r>
          </a:p>
          <a:p>
            <a:r>
              <a:rPr lang="sv-SE" dirty="0"/>
              <a:t>Small </a:t>
            </a:r>
            <a:r>
              <a:rPr lang="sv-SE" dirty="0" err="1"/>
              <a:t>companies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793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Perlin </a:t>
            </a:r>
            <a:r>
              <a:rPr lang="sv-SE" dirty="0" err="1"/>
              <a:t>noise</a:t>
            </a:r>
            <a:r>
              <a:rPr lang="sv-SE" dirty="0"/>
              <a:t>?</a:t>
            </a:r>
            <a:endParaRPr lang="en-US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shapes</a:t>
            </a:r>
            <a:r>
              <a:rPr lang="sv-SE" dirty="0"/>
              <a:t>?</a:t>
            </a:r>
          </a:p>
          <a:p>
            <a:r>
              <a:rPr lang="sv-SE" dirty="0" err="1"/>
              <a:t>Documentation</a:t>
            </a:r>
            <a:endParaRPr lang="sv-SE" dirty="0"/>
          </a:p>
          <a:p>
            <a:r>
              <a:rPr lang="sv-SE" dirty="0"/>
              <a:t>Implementation</a:t>
            </a:r>
          </a:p>
          <a:p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3"/>
          <a:srcRect t="23506"/>
          <a:stretch/>
        </p:blipFill>
        <p:spPr>
          <a:xfrm>
            <a:off x="5033041" y="0"/>
            <a:ext cx="4110959" cy="2445706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4"/>
          <a:srcRect t="24382"/>
          <a:stretch/>
        </p:blipFill>
        <p:spPr>
          <a:xfrm>
            <a:off x="5033041" y="2512678"/>
            <a:ext cx="4110959" cy="263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46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Video </a:t>
            </a:r>
            <a:r>
              <a:rPr lang="sv-SE" dirty="0" err="1"/>
              <a:t>of</a:t>
            </a:r>
            <a:r>
              <a:rPr lang="sv-SE" dirty="0"/>
              <a:t> implementation</a:t>
            </a:r>
            <a:endParaRPr lang="en-US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notice what is happening.</a:t>
            </a:r>
          </a:p>
          <a:p>
            <a:r>
              <a:rPr lang="en-US" dirty="0"/>
              <a:t>Interface</a:t>
            </a:r>
          </a:p>
          <a:p>
            <a:r>
              <a:rPr lang="en-US" dirty="0"/>
              <a:t>Changing of parameters</a:t>
            </a:r>
          </a:p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264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Implementation and evaluation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1134095"/>
      </p:ext>
    </p:extLst>
  </p:cSld>
  <p:clrMapOvr>
    <a:masterClrMapping/>
  </p:clrMapOvr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1606</Words>
  <Application>Microsoft Office PowerPoint</Application>
  <PresentationFormat>Bildspel på skärmen (16:9)</PresentationFormat>
  <Paragraphs>375</Paragraphs>
  <Slides>40</Slides>
  <Notes>39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40</vt:i4>
      </vt:variant>
    </vt:vector>
  </HeadingPairs>
  <TitlesOfParts>
    <vt:vector size="44" baseType="lpstr">
      <vt:lpstr>Arial</vt:lpstr>
      <vt:lpstr>Droid Serif</vt:lpstr>
      <vt:lpstr>Pontano Sans</vt:lpstr>
      <vt:lpstr>Nestor template</vt:lpstr>
      <vt:lpstr>Procedural city generation using Perlin noise</vt:lpstr>
      <vt:lpstr>Welcome!</vt:lpstr>
      <vt:lpstr>Introduction</vt:lpstr>
      <vt:lpstr>Successful games</vt:lpstr>
      <vt:lpstr>Procedural generation</vt:lpstr>
      <vt:lpstr>Hand crafting vs Procedural generation</vt:lpstr>
      <vt:lpstr>Why Perlin noise?</vt:lpstr>
      <vt:lpstr>Video of implementation</vt:lpstr>
      <vt:lpstr>Method</vt:lpstr>
      <vt:lpstr>Perlin noise</vt:lpstr>
      <vt:lpstr>PCG pipeline</vt:lpstr>
      <vt:lpstr>Districts</vt:lpstr>
      <vt:lpstr>Districts</vt:lpstr>
      <vt:lpstr>Blocks</vt:lpstr>
      <vt:lpstr>Buildings</vt:lpstr>
      <vt:lpstr>User Study</vt:lpstr>
      <vt:lpstr>Questionnaire</vt:lpstr>
      <vt:lpstr>PowerPoint-presentation</vt:lpstr>
      <vt:lpstr>PowerPoint-presentation</vt:lpstr>
      <vt:lpstr>PowerPoint-presentation</vt:lpstr>
      <vt:lpstr>Results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Performance Data</vt:lpstr>
      <vt:lpstr>Discussion</vt:lpstr>
      <vt:lpstr>Pipeline</vt:lpstr>
      <vt:lpstr>Assets</vt:lpstr>
      <vt:lpstr>Conclusion</vt:lpstr>
      <vt:lpstr>Conclusion</vt:lpstr>
      <vt:lpstr>Future Work</vt:lpstr>
      <vt:lpstr>Thanks!</vt:lpstr>
      <vt:lpstr>References</vt:lpstr>
      <vt:lpstr>Big concept</vt:lpstr>
      <vt:lpstr>You can also split your content</vt:lpstr>
      <vt:lpstr>In two or three columns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Elias Frank</dc:creator>
  <cp:lastModifiedBy>Tunder</cp:lastModifiedBy>
  <cp:revision>41</cp:revision>
  <dcterms:modified xsi:type="dcterms:W3CDTF">2017-05-28T13:47:49Z</dcterms:modified>
</cp:coreProperties>
</file>